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2" r:id="rId2"/>
    <p:sldId id="257" r:id="rId3"/>
    <p:sldId id="256" r:id="rId4"/>
    <p:sldId id="258" r:id="rId5"/>
    <p:sldId id="259" r:id="rId6"/>
    <p:sldId id="260" r:id="rId7"/>
    <p:sldId id="278" r:id="rId8"/>
    <p:sldId id="261" r:id="rId9"/>
    <p:sldId id="262" r:id="rId10"/>
    <p:sldId id="263" r:id="rId11"/>
    <p:sldId id="264" r:id="rId12"/>
    <p:sldId id="277" r:id="rId13"/>
    <p:sldId id="270" r:id="rId14"/>
    <p:sldId id="269" r:id="rId15"/>
    <p:sldId id="268" r:id="rId16"/>
    <p:sldId id="271" r:id="rId17"/>
    <p:sldId id="281" r:id="rId18"/>
    <p:sldId id="272" r:id="rId19"/>
    <p:sldId id="273" r:id="rId20"/>
    <p:sldId id="274" r:id="rId21"/>
    <p:sldId id="275" r:id="rId22"/>
    <p:sldId id="267" r:id="rId23"/>
    <p:sldId id="266"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0066"/>
    <a:srgbClr val="33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4CE034CA-FC71-4AD8-8F76-A97A8322A207}" type="datetimeFigureOut">
              <a:rPr lang="en-US" smtClean="0"/>
              <a:pPr/>
              <a:t>10/8/2021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0DD97D-6E09-4458-8ED7-C8D1C6A04C02}"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CE034CA-FC71-4AD8-8F76-A97A8322A207}" type="datetimeFigureOut">
              <a:rPr lang="en-US" smtClean="0"/>
              <a:pPr/>
              <a:t>10/8/2021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0DD97D-6E09-4458-8ED7-C8D1C6A04C02}"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CE034CA-FC71-4AD8-8F76-A97A8322A207}" type="datetimeFigureOut">
              <a:rPr lang="en-US" smtClean="0"/>
              <a:pPr/>
              <a:t>10/8/2021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0DD97D-6E09-4458-8ED7-C8D1C6A04C02}"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CE034CA-FC71-4AD8-8F76-A97A8322A207}" type="datetimeFigureOut">
              <a:rPr lang="en-US" smtClean="0"/>
              <a:pPr/>
              <a:t>10/8/2021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0DD97D-6E09-4458-8ED7-C8D1C6A04C02}"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E034CA-FC71-4AD8-8F76-A97A8322A207}" type="datetimeFigureOut">
              <a:rPr lang="en-US" smtClean="0"/>
              <a:pPr/>
              <a:t>10/8/2021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0DD97D-6E09-4458-8ED7-C8D1C6A04C02}"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4CE034CA-FC71-4AD8-8F76-A97A8322A207}" type="datetimeFigureOut">
              <a:rPr lang="en-US" smtClean="0"/>
              <a:pPr/>
              <a:t>10/8/2021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D0DD97D-6E09-4458-8ED7-C8D1C6A04C02}"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4CE034CA-FC71-4AD8-8F76-A97A8322A207}" type="datetimeFigureOut">
              <a:rPr lang="en-US" smtClean="0"/>
              <a:pPr/>
              <a:t>10/8/2021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D0DD97D-6E09-4458-8ED7-C8D1C6A04C02}"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4CE034CA-FC71-4AD8-8F76-A97A8322A207}" type="datetimeFigureOut">
              <a:rPr lang="en-US" smtClean="0"/>
              <a:pPr/>
              <a:t>10/8/2021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D0DD97D-6E09-4458-8ED7-C8D1C6A04C02}"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034CA-FC71-4AD8-8F76-A97A8322A207}" type="datetimeFigureOut">
              <a:rPr lang="en-US" smtClean="0"/>
              <a:pPr/>
              <a:t>10/8/2021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0D0DD97D-6E09-4458-8ED7-C8D1C6A04C02}"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E034CA-FC71-4AD8-8F76-A97A8322A207}" type="datetimeFigureOut">
              <a:rPr lang="en-US" smtClean="0"/>
              <a:pPr/>
              <a:t>10/8/2021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D0DD97D-6E09-4458-8ED7-C8D1C6A04C02}"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E034CA-FC71-4AD8-8F76-A97A8322A207}" type="datetimeFigureOut">
              <a:rPr lang="en-US" smtClean="0"/>
              <a:pPr/>
              <a:t>10/8/2021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D0DD97D-6E09-4458-8ED7-C8D1C6A04C02}"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E034CA-FC71-4AD8-8F76-A97A8322A207}" type="datetimeFigureOut">
              <a:rPr lang="en-US" smtClean="0"/>
              <a:pPr/>
              <a:t>10/8/2021</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0DD97D-6E09-4458-8ED7-C8D1C6A04C02}"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blipFill>
            <a:blip r:embed="rId2"/>
            <a:tile tx="0" ty="0" sx="100000" sy="100000" flip="none" algn="tl"/>
          </a:blipFill>
        </p:spPr>
        <p:txBody>
          <a:bodyPr/>
          <a:lstStyle/>
          <a:p>
            <a:pPr marL="0" indent="0" algn="ctr">
              <a:buFont typeface="Arial" charset="0"/>
              <a:buNone/>
            </a:pPr>
            <a:endParaRPr lang="en-US" dirty="0" smtClean="0">
              <a:solidFill>
                <a:srgbClr val="FF0066"/>
              </a:solidFill>
              <a:latin typeface="Arial Rounded MT Bold" pitchFamily="34" charset="0"/>
            </a:endParaRPr>
          </a:p>
          <a:p>
            <a:pPr marL="0" indent="0" algn="ctr">
              <a:buFont typeface="Arial" charset="0"/>
              <a:buNone/>
            </a:pPr>
            <a:r>
              <a:rPr lang="en-US" sz="4000" dirty="0" smtClean="0">
                <a:solidFill>
                  <a:srgbClr val="FF0066"/>
                </a:solidFill>
                <a:latin typeface="Arial Rounded MT Bold" pitchFamily="34" charset="0"/>
              </a:rPr>
              <a:t>Unit </a:t>
            </a:r>
            <a:r>
              <a:rPr lang="en-US" sz="4000" dirty="0">
                <a:solidFill>
                  <a:srgbClr val="FF0066"/>
                </a:solidFill>
                <a:latin typeface="Arial Rounded MT Bold" pitchFamily="34" charset="0"/>
              </a:rPr>
              <a:t>– II</a:t>
            </a:r>
          </a:p>
          <a:p>
            <a:pPr marL="0" indent="0" algn="ctr">
              <a:buFont typeface="Arial" charset="0"/>
              <a:buNone/>
            </a:pPr>
            <a:r>
              <a:rPr lang="en-US" sz="6000" dirty="0">
                <a:solidFill>
                  <a:srgbClr val="FF0066"/>
                </a:solidFill>
                <a:latin typeface="Arial Rounded MT Bold" pitchFamily="34" charset="0"/>
              </a:rPr>
              <a:t>Industrial Productions</a:t>
            </a:r>
          </a:p>
          <a:p>
            <a:pPr marL="0" indent="0" algn="ctr">
              <a:buFont typeface="Arial" charset="0"/>
              <a:buNone/>
            </a:pPr>
            <a:endParaRPr lang="en-US" sz="1200" dirty="0">
              <a:solidFill>
                <a:srgbClr val="0000CC"/>
              </a:solidFill>
              <a:latin typeface="Arial Rounded MT Bold" pitchFamily="34" charset="0"/>
            </a:endParaRPr>
          </a:p>
          <a:p>
            <a:pPr marL="0" indent="0" algn="ctr">
              <a:buFont typeface="Arial" charset="0"/>
              <a:buNone/>
            </a:pPr>
            <a:endParaRPr lang="en-US" sz="1200" dirty="0">
              <a:solidFill>
                <a:srgbClr val="0000CC"/>
              </a:solidFill>
              <a:latin typeface="Arial Rounded MT Bold" pitchFamily="34" charset="0"/>
            </a:endParaRPr>
          </a:p>
          <a:p>
            <a:pPr marL="0" indent="0" algn="ctr">
              <a:buFont typeface="Arial" charset="0"/>
              <a:buNone/>
            </a:pPr>
            <a:endParaRPr lang="en-US" dirty="0" smtClean="0">
              <a:solidFill>
                <a:srgbClr val="0000CC"/>
              </a:solidFill>
              <a:latin typeface="Arial Rounded MT Bold" pitchFamily="34" charset="0"/>
            </a:endParaRPr>
          </a:p>
          <a:p>
            <a:pPr marL="0" indent="0" algn="ctr">
              <a:buFont typeface="Arial" charset="0"/>
              <a:buNone/>
            </a:pPr>
            <a:r>
              <a:rPr lang="en-US" sz="4400" dirty="0" smtClean="0">
                <a:solidFill>
                  <a:srgbClr val="0000CC"/>
                </a:solidFill>
                <a:latin typeface="Arial Rounded MT Bold" pitchFamily="34" charset="0"/>
              </a:rPr>
              <a:t>Mr</a:t>
            </a:r>
            <a:r>
              <a:rPr lang="en-US" sz="4400" dirty="0">
                <a:solidFill>
                  <a:srgbClr val="0000CC"/>
                </a:solidFill>
                <a:latin typeface="Arial Rounded MT Bold" pitchFamily="34" charset="0"/>
              </a:rPr>
              <a:t>. S. N. </a:t>
            </a:r>
            <a:r>
              <a:rPr lang="en-US" sz="4400" dirty="0" err="1">
                <a:solidFill>
                  <a:srgbClr val="0000CC"/>
                </a:solidFill>
                <a:latin typeface="Arial Rounded MT Bold" pitchFamily="34" charset="0"/>
              </a:rPr>
              <a:t>Mendhe</a:t>
            </a:r>
            <a:endParaRPr lang="en-US" sz="4400" dirty="0">
              <a:solidFill>
                <a:srgbClr val="0000CC"/>
              </a:solidFill>
              <a:latin typeface="Arial Rounded MT Bold" pitchFamily="34" charset="0"/>
            </a:endParaRPr>
          </a:p>
          <a:p>
            <a:pPr marL="0" indent="0" algn="ctr">
              <a:buFont typeface="Arial" charset="0"/>
              <a:buNone/>
            </a:pPr>
            <a:r>
              <a:rPr lang="en-US" sz="4400" dirty="0">
                <a:solidFill>
                  <a:srgbClr val="FF0000"/>
                </a:solidFill>
                <a:latin typeface="Arial Rounded MT Bold" pitchFamily="34" charset="0"/>
              </a:rPr>
              <a:t>Department of Microbiology,</a:t>
            </a:r>
          </a:p>
          <a:p>
            <a:pPr marL="0" indent="0" algn="ctr">
              <a:buFont typeface="Arial" charset="0"/>
              <a:buNone/>
            </a:pPr>
            <a:r>
              <a:rPr lang="en-US" sz="4400" dirty="0" err="1">
                <a:solidFill>
                  <a:srgbClr val="0000CC"/>
                </a:solidFill>
                <a:latin typeface="Arial Rounded MT Bold" pitchFamily="34" charset="0"/>
              </a:rPr>
              <a:t>Shri</a:t>
            </a:r>
            <a:r>
              <a:rPr lang="en-US" sz="4400" dirty="0">
                <a:solidFill>
                  <a:srgbClr val="0000CC"/>
                </a:solidFill>
                <a:latin typeface="Arial Rounded MT Bold" pitchFamily="34" charset="0"/>
              </a:rPr>
              <a:t> </a:t>
            </a:r>
            <a:r>
              <a:rPr lang="en-US" sz="4400" dirty="0" err="1">
                <a:solidFill>
                  <a:srgbClr val="0000CC"/>
                </a:solidFill>
                <a:latin typeface="Arial Rounded MT Bold" pitchFamily="34" charset="0"/>
              </a:rPr>
              <a:t>Shivaji</a:t>
            </a:r>
            <a:r>
              <a:rPr lang="en-US" sz="4400" dirty="0">
                <a:solidFill>
                  <a:srgbClr val="0000CC"/>
                </a:solidFill>
                <a:latin typeface="Arial Rounded MT Bold" pitchFamily="34" charset="0"/>
              </a:rPr>
              <a:t> Science and Arts College, </a:t>
            </a:r>
            <a:r>
              <a:rPr lang="en-US" sz="4400" dirty="0" err="1">
                <a:solidFill>
                  <a:srgbClr val="0000CC"/>
                </a:solidFill>
                <a:latin typeface="Arial Rounded MT Bold" pitchFamily="34" charset="0"/>
              </a:rPr>
              <a:t>Chikhli</a:t>
            </a:r>
            <a:endParaRPr lang="en-IN" sz="4400" dirty="0">
              <a:solidFill>
                <a:srgbClr val="0000CC"/>
              </a:solidFill>
              <a:latin typeface="Arial Rounded MT Bold" pitchFamily="34" charset="0"/>
            </a:endParaRPr>
          </a:p>
          <a:p>
            <a:endParaRPr lang="en-IN" dirty="0"/>
          </a:p>
        </p:txBody>
      </p:sp>
    </p:spTree>
    <p:extLst>
      <p:ext uri="{BB962C8B-B14F-4D97-AF65-F5344CB8AC3E}">
        <p14:creationId xmlns:p14="http://schemas.microsoft.com/office/powerpoint/2010/main" val="21269315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lvl="0" algn="just">
              <a:buFont typeface="Wingdings" pitchFamily="2" charset="2"/>
              <a:buChar char="§"/>
            </a:pPr>
            <a:r>
              <a:rPr lang="en-US" sz="2900" dirty="0" smtClean="0">
                <a:solidFill>
                  <a:srgbClr val="FF0000"/>
                </a:solidFill>
                <a:latin typeface="Cambria" pitchFamily="18" charset="0"/>
              </a:rPr>
              <a:t>H</a:t>
            </a:r>
            <a:r>
              <a:rPr lang="en-US" sz="2900" baseline="-25000" dirty="0" smtClean="0">
                <a:solidFill>
                  <a:srgbClr val="FF0000"/>
                </a:solidFill>
                <a:latin typeface="Cambria" pitchFamily="18" charset="0"/>
              </a:rPr>
              <a:t>2</a:t>
            </a:r>
            <a:r>
              <a:rPr lang="en-US" sz="2900" dirty="0" smtClean="0">
                <a:solidFill>
                  <a:srgbClr val="FF0000"/>
                </a:solidFill>
                <a:latin typeface="Cambria" pitchFamily="18" charset="0"/>
              </a:rPr>
              <a:t>SO</a:t>
            </a:r>
            <a:r>
              <a:rPr lang="en-US" sz="2900" baseline="-25000" dirty="0" smtClean="0">
                <a:solidFill>
                  <a:srgbClr val="FF0000"/>
                </a:solidFill>
                <a:latin typeface="Cambria" pitchFamily="18" charset="0"/>
              </a:rPr>
              <a:t>4 </a:t>
            </a:r>
            <a:r>
              <a:rPr lang="en-US" sz="2900" dirty="0" smtClean="0">
                <a:solidFill>
                  <a:srgbClr val="FF0000"/>
                </a:solidFill>
                <a:latin typeface="Cambria" pitchFamily="18" charset="0"/>
              </a:rPr>
              <a:t>is commonly used to adjust the pH of mash. Lactic acid is also satisfactory.</a:t>
            </a:r>
          </a:p>
          <a:p>
            <a:pPr lvl="0" algn="just">
              <a:buFont typeface="Wingdings" pitchFamily="2" charset="2"/>
              <a:buChar char="§"/>
            </a:pPr>
            <a:r>
              <a:rPr lang="en-US" sz="2900" dirty="0" smtClean="0">
                <a:solidFill>
                  <a:srgbClr val="0000FF"/>
                </a:solidFill>
                <a:latin typeface="Cambria" pitchFamily="18" charset="0"/>
              </a:rPr>
              <a:t>Lactic acid favors the growth of yeast but inhibits the growth of butyric acid bacteria, which is harmful to the yeast fermentation.</a:t>
            </a:r>
          </a:p>
          <a:p>
            <a:pPr lvl="0" algn="just">
              <a:buFont typeface="Wingdings" pitchFamily="2" charset="2"/>
              <a:buChar char="§"/>
            </a:pPr>
            <a:r>
              <a:rPr lang="en-US" sz="2900" b="1" u="sng" dirty="0" smtClean="0">
                <a:solidFill>
                  <a:srgbClr val="FF0000"/>
                </a:solidFill>
                <a:latin typeface="Cambria" pitchFamily="18" charset="0"/>
              </a:rPr>
              <a:t>Agitation and Aeration-</a:t>
            </a:r>
            <a:r>
              <a:rPr lang="en-US" sz="2900" dirty="0" smtClean="0">
                <a:solidFill>
                  <a:srgbClr val="FF0000"/>
                </a:solidFill>
                <a:latin typeface="Cambria" pitchFamily="18" charset="0"/>
              </a:rPr>
              <a:t>Intermittent agitation is required for mixing and cooling the medium. </a:t>
            </a:r>
          </a:p>
          <a:p>
            <a:pPr lvl="0" algn="just">
              <a:buFont typeface="Wingdings" pitchFamily="2" charset="2"/>
              <a:buChar char="§"/>
            </a:pPr>
            <a:r>
              <a:rPr lang="en-US" sz="2900" dirty="0" smtClean="0">
                <a:solidFill>
                  <a:srgbClr val="002060"/>
                </a:solidFill>
                <a:latin typeface="Cambria" pitchFamily="18" charset="0"/>
              </a:rPr>
              <a:t>Aeration is required only in early stages of fermentation for optimum reproduction of yeast cells but it is not required for the production of alcohol</a:t>
            </a:r>
            <a:r>
              <a:rPr lang="en-US" sz="2900" dirty="0" smtClean="0">
                <a:latin typeface="Cambria" pitchFamily="18" charset="0"/>
              </a:rPr>
              <a:t>.</a:t>
            </a:r>
          </a:p>
          <a:p>
            <a:pPr lvl="0" algn="just">
              <a:buFont typeface="Wingdings" pitchFamily="2" charset="2"/>
              <a:buChar char="§"/>
            </a:pPr>
            <a:r>
              <a:rPr lang="en-US" sz="2900" dirty="0" smtClean="0">
                <a:latin typeface="Cambria" pitchFamily="18" charset="0"/>
              </a:rPr>
              <a:t>During fermentation, CO</a:t>
            </a:r>
            <a:r>
              <a:rPr lang="en-US" sz="2900" baseline="-25000" dirty="0" smtClean="0">
                <a:latin typeface="Cambria" pitchFamily="18" charset="0"/>
              </a:rPr>
              <a:t>2</a:t>
            </a:r>
            <a:r>
              <a:rPr lang="en-US" sz="2900" dirty="0" smtClean="0">
                <a:latin typeface="Cambria" pitchFamily="18" charset="0"/>
              </a:rPr>
              <a:t>   is evolved and anaerobic conditions are maintained.</a:t>
            </a:r>
          </a:p>
          <a:p>
            <a:pPr lvl="0" algn="just">
              <a:buFont typeface="Wingdings" pitchFamily="2" charset="2"/>
              <a:buChar char="§"/>
            </a:pPr>
            <a:r>
              <a:rPr lang="en-US" sz="2900" b="1" u="sng" dirty="0" smtClean="0">
                <a:solidFill>
                  <a:srgbClr val="0000FF"/>
                </a:solidFill>
                <a:latin typeface="Cambria" pitchFamily="18" charset="0"/>
              </a:rPr>
              <a:t>Fermentation time </a:t>
            </a:r>
            <a:r>
              <a:rPr lang="en-US" sz="2900" dirty="0" smtClean="0">
                <a:solidFill>
                  <a:srgbClr val="0000FF"/>
                </a:solidFill>
                <a:latin typeface="Cambria" pitchFamily="18" charset="0"/>
              </a:rPr>
              <a:t>- Fermentation </a:t>
            </a:r>
            <a:r>
              <a:rPr lang="en-US" sz="2900" dirty="0">
                <a:solidFill>
                  <a:srgbClr val="0000FF"/>
                </a:solidFill>
                <a:latin typeface="Cambria" pitchFamily="18" charset="0"/>
              </a:rPr>
              <a:t>starts within few hours  after  the addition of   yeast.</a:t>
            </a:r>
            <a:endParaRPr lang="en-IN" sz="2900" dirty="0" smtClean="0">
              <a:latin typeface="Cambria" pitchFamily="18" charset="0"/>
            </a:endParaRPr>
          </a:p>
          <a:p>
            <a:pPr marL="0" indent="0"/>
            <a:endParaRPr lang="en-IN"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marL="0" indent="0" algn="just">
              <a:buClr>
                <a:srgbClr val="FF0000"/>
              </a:buClr>
              <a:buNone/>
            </a:pPr>
            <a:r>
              <a:rPr lang="en-US" dirty="0" smtClean="0"/>
              <a:t> </a:t>
            </a:r>
            <a:r>
              <a:rPr lang="en-US" b="1" u="sng" dirty="0" smtClean="0">
                <a:solidFill>
                  <a:srgbClr val="FF0066"/>
                </a:solidFill>
                <a:latin typeface="Arial Rounded MT Bold" pitchFamily="34" charset="0"/>
              </a:rPr>
              <a:t>RECOVERY</a:t>
            </a:r>
            <a:r>
              <a:rPr lang="en-US" b="1" dirty="0" smtClean="0">
                <a:solidFill>
                  <a:srgbClr val="FF0066"/>
                </a:solidFill>
                <a:latin typeface="Arial Rounded MT Bold" pitchFamily="34" charset="0"/>
              </a:rPr>
              <a:t> –</a:t>
            </a:r>
          </a:p>
          <a:p>
            <a:pPr algn="just">
              <a:buFont typeface="Wingdings" pitchFamily="2" charset="2"/>
              <a:buChar char="§"/>
            </a:pPr>
            <a:r>
              <a:rPr lang="en-US" dirty="0" smtClean="0">
                <a:solidFill>
                  <a:srgbClr val="FF0000"/>
                </a:solidFill>
                <a:latin typeface="Cambria" pitchFamily="18" charset="0"/>
              </a:rPr>
              <a:t>The fermented mash (also called  “beer”) is distilled to separate the ethyl alcohol and Fusel oils from the other constituents of the medium. </a:t>
            </a:r>
          </a:p>
          <a:p>
            <a:pPr algn="just">
              <a:buFont typeface="Wingdings" pitchFamily="2" charset="2"/>
              <a:buChar char="§"/>
            </a:pPr>
            <a:r>
              <a:rPr lang="en-US" dirty="0" smtClean="0">
                <a:solidFill>
                  <a:srgbClr val="0000FF"/>
                </a:solidFill>
                <a:latin typeface="Cambria" pitchFamily="18" charset="0"/>
              </a:rPr>
              <a:t>During distillation, fractions containing different concentrations of alcohol are separated. </a:t>
            </a:r>
          </a:p>
          <a:p>
            <a:pPr algn="just">
              <a:buFont typeface="Wingdings" pitchFamily="2" charset="2"/>
              <a:buChar char="§"/>
            </a:pPr>
            <a:r>
              <a:rPr lang="en-US" dirty="0" smtClean="0">
                <a:solidFill>
                  <a:srgbClr val="FF0000"/>
                </a:solidFill>
                <a:latin typeface="Cambria" pitchFamily="18" charset="0"/>
              </a:rPr>
              <a:t>The solids called slops or stillage recovered during distillation process are used as fertilizer constituent as they contain potassium and phosphates. </a:t>
            </a:r>
          </a:p>
          <a:p>
            <a:pPr algn="just">
              <a:buFont typeface="Wingdings" pitchFamily="2" charset="2"/>
              <a:buChar char="§"/>
            </a:pPr>
            <a:r>
              <a:rPr lang="en-US" dirty="0" smtClean="0">
                <a:solidFill>
                  <a:srgbClr val="0000FF"/>
                </a:solidFill>
                <a:latin typeface="Cambria" pitchFamily="18" charset="0"/>
              </a:rPr>
              <a:t>Other byproducts of fermentation called fusel oil are also separated during distillation process.</a:t>
            </a:r>
          </a:p>
          <a:p>
            <a:pPr algn="just">
              <a:buFont typeface="Wingdings" pitchFamily="2" charset="2"/>
              <a:buChar char="§"/>
            </a:pPr>
            <a:r>
              <a:rPr lang="en-US" dirty="0" smtClean="0">
                <a:latin typeface="Cambria" pitchFamily="18" charset="0"/>
              </a:rPr>
              <a:t> </a:t>
            </a:r>
            <a:r>
              <a:rPr lang="en-US" dirty="0" smtClean="0">
                <a:solidFill>
                  <a:srgbClr val="FF0000"/>
                </a:solidFill>
                <a:latin typeface="Cambria" pitchFamily="18" charset="0"/>
              </a:rPr>
              <a:t>The alcohol obtained may be further purified, dehydrated and denatured</a:t>
            </a:r>
            <a:r>
              <a:rPr lang="en-US" dirty="0" smtClean="0">
                <a:latin typeface="Cambria" pitchFamily="18" charset="0"/>
              </a:rPr>
              <a:t>. </a:t>
            </a:r>
            <a:endParaRPr lang="en-IN" dirty="0" smtClean="0">
              <a:latin typeface="Cambria" pitchFamily="18" charset="0"/>
            </a:endParaRPr>
          </a:p>
          <a:p>
            <a:pPr marL="0" indent="0" algn="just">
              <a:buClr>
                <a:srgbClr val="FF0000"/>
              </a:buClr>
              <a:buFont typeface="Wingdings" pitchFamily="2" charset="2"/>
              <a:buChar char="q"/>
            </a:pPr>
            <a:endParaRPr lang="en-IN"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mb\Desktop\Fig 2.1 ethanol.jpg"/>
          <p:cNvPicPr/>
          <p:nvPr/>
        </p:nvPicPr>
        <p:blipFill>
          <a:blip r:embed="rId2" cstate="print"/>
          <a:srcRect b="7736"/>
          <a:stretch>
            <a:fillRect/>
          </a:stretch>
        </p:blipFill>
        <p:spPr bwMode="auto">
          <a:xfrm>
            <a:off x="714348" y="916221"/>
            <a:ext cx="7858180" cy="5298861"/>
          </a:xfrm>
          <a:prstGeom prst="rect">
            <a:avLst/>
          </a:prstGeom>
          <a:solidFill>
            <a:srgbClr val="000000">
              <a:shade val="95000"/>
            </a:srgbClr>
          </a:solidFill>
          <a:ln w="444500" cap="sq">
            <a:solidFill>
              <a:srgbClr val="000000"/>
            </a:solidFill>
            <a:miter lim="800000"/>
          </a:ln>
          <a:effectLst>
            <a:outerShdw blurRad="254000" dist="190500" dir="2700000" sy="90000" algn="bl" rotWithShape="0">
              <a:srgbClr val="000000">
                <a:alpha val="40000"/>
              </a:srgbClr>
            </a:outerShdw>
          </a:effectLst>
        </p:spPr>
      </p:pic>
      <p:sp>
        <p:nvSpPr>
          <p:cNvPr id="1025" name="Rectangle 1"/>
          <p:cNvSpPr>
            <a:spLocks noChangeArrowheads="1"/>
          </p:cNvSpPr>
          <p:nvPr/>
        </p:nvSpPr>
        <p:spPr bwMode="auto">
          <a:xfrm>
            <a:off x="0" y="0"/>
            <a:ext cx="8259697"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Fig. 2.1 Industrial Production of Ethyl Alcohol from Molasses</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marL="0" indent="0" algn="ctr">
              <a:buClr>
                <a:srgbClr val="FF0000"/>
              </a:buClr>
              <a:buNone/>
            </a:pPr>
            <a:r>
              <a:rPr lang="en-US" b="1" u="sng" dirty="0" smtClean="0">
                <a:solidFill>
                  <a:srgbClr val="FF0066"/>
                </a:solidFill>
                <a:latin typeface="Cambria" pitchFamily="18" charset="0"/>
              </a:rPr>
              <a:t>BY-PRODUCTS OF ALCOHOLIC FERMENTATION:-</a:t>
            </a:r>
          </a:p>
          <a:p>
            <a:pPr algn="just">
              <a:buFont typeface="Wingdings" pitchFamily="2" charset="2"/>
              <a:buChar char="§"/>
            </a:pPr>
            <a:r>
              <a:rPr lang="en-US" dirty="0" smtClean="0">
                <a:solidFill>
                  <a:srgbClr val="FF0000"/>
                </a:solidFill>
                <a:latin typeface="Cambria" pitchFamily="18" charset="0"/>
              </a:rPr>
              <a:t>There are four main by-products of alcohol industry.</a:t>
            </a:r>
          </a:p>
          <a:p>
            <a:pPr algn="just">
              <a:buFont typeface="Wingdings" pitchFamily="2" charset="2"/>
              <a:buChar char="§"/>
            </a:pPr>
            <a:r>
              <a:rPr lang="en-US" dirty="0" smtClean="0">
                <a:solidFill>
                  <a:srgbClr val="002060"/>
                </a:solidFill>
                <a:latin typeface="Cambria" pitchFamily="18" charset="0"/>
              </a:rPr>
              <a:t>These are A) CO</a:t>
            </a:r>
            <a:r>
              <a:rPr lang="en-US" baseline="-25000" dirty="0" smtClean="0">
                <a:solidFill>
                  <a:srgbClr val="002060"/>
                </a:solidFill>
                <a:latin typeface="Cambria" pitchFamily="18" charset="0"/>
              </a:rPr>
              <a:t>2</a:t>
            </a:r>
            <a:r>
              <a:rPr lang="en-US" dirty="0" smtClean="0">
                <a:solidFill>
                  <a:srgbClr val="002060"/>
                </a:solidFill>
                <a:latin typeface="Cambria" pitchFamily="18" charset="0"/>
              </a:rPr>
              <a:t>   B) Yeast C) Fusel oils D) Slops or Stillage </a:t>
            </a:r>
          </a:p>
          <a:p>
            <a:pPr marL="514350" indent="-514350" algn="just">
              <a:buAutoNum type="alphaUcParenR"/>
            </a:pPr>
            <a:r>
              <a:rPr lang="en-US" b="1" u="sng" dirty="0" smtClean="0">
                <a:solidFill>
                  <a:srgbClr val="002060"/>
                </a:solidFill>
                <a:latin typeface="Cambria" pitchFamily="18" charset="0"/>
              </a:rPr>
              <a:t>CO</a:t>
            </a:r>
            <a:r>
              <a:rPr lang="en-US" b="1" baseline="-25000" dirty="0" smtClean="0">
                <a:solidFill>
                  <a:srgbClr val="002060"/>
                </a:solidFill>
                <a:latin typeface="Cambria" pitchFamily="18" charset="0"/>
              </a:rPr>
              <a:t>2</a:t>
            </a:r>
            <a:r>
              <a:rPr lang="en-US" dirty="0" smtClean="0">
                <a:solidFill>
                  <a:srgbClr val="002060"/>
                </a:solidFill>
                <a:latin typeface="Cambria" pitchFamily="18" charset="0"/>
              </a:rPr>
              <a:t>- </a:t>
            </a:r>
            <a:r>
              <a:rPr lang="en-US" b="1" dirty="0" smtClean="0">
                <a:solidFill>
                  <a:srgbClr val="0000FF"/>
                </a:solidFill>
                <a:latin typeface="Cambria" pitchFamily="18" charset="0"/>
              </a:rPr>
              <a:t>CO</a:t>
            </a:r>
            <a:r>
              <a:rPr lang="en-US" b="1" baseline="-25000" dirty="0" smtClean="0">
                <a:solidFill>
                  <a:srgbClr val="0000FF"/>
                </a:solidFill>
                <a:latin typeface="Cambria" pitchFamily="18" charset="0"/>
              </a:rPr>
              <a:t>2</a:t>
            </a:r>
            <a:r>
              <a:rPr lang="en-US" dirty="0" smtClean="0">
                <a:solidFill>
                  <a:srgbClr val="0000FF"/>
                </a:solidFill>
                <a:latin typeface="Cambria" pitchFamily="18" charset="0"/>
              </a:rPr>
              <a:t>   is produced in large quantities during  </a:t>
            </a:r>
          </a:p>
          <a:p>
            <a:pPr marL="0" indent="0" algn="just">
              <a:buNone/>
            </a:pPr>
            <a:r>
              <a:rPr lang="en-US" dirty="0" smtClean="0">
                <a:solidFill>
                  <a:srgbClr val="0000FF"/>
                </a:solidFill>
                <a:latin typeface="Cambria" pitchFamily="18" charset="0"/>
              </a:rPr>
              <a:t>     fermentation. It is collected and purified.</a:t>
            </a:r>
          </a:p>
          <a:p>
            <a:pPr algn="just">
              <a:buFont typeface="Wingdings" pitchFamily="2" charset="2"/>
              <a:buChar char="§"/>
            </a:pPr>
            <a:r>
              <a:rPr lang="en-US" dirty="0" smtClean="0">
                <a:solidFill>
                  <a:srgbClr val="0000FF"/>
                </a:solidFill>
                <a:latin typeface="Cambria" pitchFamily="18" charset="0"/>
              </a:rPr>
              <a:t>Purified </a:t>
            </a:r>
            <a:r>
              <a:rPr lang="en-US" b="1" dirty="0" smtClean="0">
                <a:solidFill>
                  <a:srgbClr val="0000FF"/>
                </a:solidFill>
                <a:latin typeface="Cambria" pitchFamily="18" charset="0"/>
              </a:rPr>
              <a:t>CO</a:t>
            </a:r>
            <a:r>
              <a:rPr lang="en-US" b="1" baseline="-25000" dirty="0" smtClean="0">
                <a:solidFill>
                  <a:srgbClr val="0000FF"/>
                </a:solidFill>
                <a:latin typeface="Cambria" pitchFamily="18" charset="0"/>
              </a:rPr>
              <a:t>2</a:t>
            </a:r>
            <a:r>
              <a:rPr lang="en-US" dirty="0" smtClean="0">
                <a:solidFill>
                  <a:srgbClr val="0000FF"/>
                </a:solidFill>
                <a:latin typeface="Cambria" pitchFamily="18" charset="0"/>
              </a:rPr>
              <a:t> can be liquefied or converted into dry ice. Large quantities of liquefied </a:t>
            </a:r>
            <a:r>
              <a:rPr lang="en-US" b="1" dirty="0" smtClean="0">
                <a:solidFill>
                  <a:srgbClr val="0000FF"/>
                </a:solidFill>
                <a:latin typeface="Cambria" pitchFamily="18" charset="0"/>
              </a:rPr>
              <a:t>CO</a:t>
            </a:r>
            <a:r>
              <a:rPr lang="en-US" b="1" baseline="-25000" dirty="0" smtClean="0">
                <a:solidFill>
                  <a:srgbClr val="0000FF"/>
                </a:solidFill>
                <a:latin typeface="Cambria" pitchFamily="18" charset="0"/>
              </a:rPr>
              <a:t>2</a:t>
            </a:r>
            <a:r>
              <a:rPr lang="en-US" dirty="0" smtClean="0">
                <a:solidFill>
                  <a:srgbClr val="0000FF"/>
                </a:solidFill>
                <a:latin typeface="Cambria" pitchFamily="18" charset="0"/>
              </a:rPr>
              <a:t> are used in the soft drink industry for the manufacture of cold drinks, while dry ice has many commercial applications.</a:t>
            </a:r>
          </a:p>
          <a:p>
            <a:pPr marL="0" indent="0" algn="just">
              <a:buNone/>
            </a:pPr>
            <a:r>
              <a:rPr lang="en-US" dirty="0" smtClean="0">
                <a:solidFill>
                  <a:srgbClr val="002060"/>
                </a:solidFill>
                <a:latin typeface="Cambria" pitchFamily="18" charset="0"/>
              </a:rPr>
              <a:t>B)</a:t>
            </a:r>
            <a:r>
              <a:rPr lang="en-US" b="1" u="sng" dirty="0" smtClean="0">
                <a:solidFill>
                  <a:srgbClr val="002060"/>
                </a:solidFill>
                <a:latin typeface="Cambria" pitchFamily="18" charset="0"/>
              </a:rPr>
              <a:t>Yeast</a:t>
            </a:r>
            <a:r>
              <a:rPr lang="en-US" dirty="0" smtClean="0">
                <a:solidFill>
                  <a:srgbClr val="002060"/>
                </a:solidFill>
                <a:latin typeface="Cambria" pitchFamily="18" charset="0"/>
              </a:rPr>
              <a:t>-</a:t>
            </a:r>
            <a:r>
              <a:rPr lang="en-US" dirty="0" smtClean="0">
                <a:latin typeface="Cambria" pitchFamily="18" charset="0"/>
              </a:rPr>
              <a:t> </a:t>
            </a:r>
            <a:r>
              <a:rPr lang="en-US" sz="3100" dirty="0" smtClean="0">
                <a:solidFill>
                  <a:srgbClr val="FF0000"/>
                </a:solidFill>
                <a:latin typeface="Cambria" pitchFamily="18" charset="0"/>
              </a:rPr>
              <a:t>The yeast separated from fermented medium  </a:t>
            </a:r>
          </a:p>
          <a:p>
            <a:pPr marL="0" indent="0" algn="just">
              <a:buNone/>
            </a:pPr>
            <a:r>
              <a:rPr lang="en-US" sz="3100" dirty="0">
                <a:solidFill>
                  <a:srgbClr val="FF0000"/>
                </a:solidFill>
                <a:latin typeface="Cambria" pitchFamily="18" charset="0"/>
              </a:rPr>
              <a:t> </a:t>
            </a:r>
            <a:r>
              <a:rPr lang="en-US" sz="3100" dirty="0" smtClean="0">
                <a:solidFill>
                  <a:srgbClr val="FF0000"/>
                </a:solidFill>
                <a:latin typeface="Cambria" pitchFamily="18" charset="0"/>
              </a:rPr>
              <a:t>  can be safely used for feeding the animals (animal  </a:t>
            </a:r>
          </a:p>
          <a:p>
            <a:pPr marL="0" indent="0" algn="just">
              <a:buNone/>
            </a:pPr>
            <a:r>
              <a:rPr lang="en-US" sz="3100" dirty="0">
                <a:solidFill>
                  <a:srgbClr val="FF0000"/>
                </a:solidFill>
                <a:latin typeface="Cambria" pitchFamily="18" charset="0"/>
              </a:rPr>
              <a:t> </a:t>
            </a:r>
            <a:r>
              <a:rPr lang="en-US" sz="3100" dirty="0" smtClean="0">
                <a:solidFill>
                  <a:srgbClr val="FF0000"/>
                </a:solidFill>
                <a:latin typeface="Cambria" pitchFamily="18" charset="0"/>
              </a:rPr>
              <a:t>  feed). Thus this yeast is the valuable fodder, which is </a:t>
            </a:r>
          </a:p>
          <a:p>
            <a:pPr marL="0" indent="0" algn="just">
              <a:buNone/>
            </a:pPr>
            <a:r>
              <a:rPr lang="en-US" sz="3100" dirty="0">
                <a:solidFill>
                  <a:srgbClr val="FF0000"/>
                </a:solidFill>
                <a:latin typeface="Cambria" pitchFamily="18" charset="0"/>
              </a:rPr>
              <a:t> </a:t>
            </a:r>
            <a:r>
              <a:rPr lang="en-US" sz="3100" dirty="0" smtClean="0">
                <a:solidFill>
                  <a:srgbClr val="FF0000"/>
                </a:solidFill>
                <a:latin typeface="Cambria" pitchFamily="18" charset="0"/>
              </a:rPr>
              <a:t>  rich in proteins, vitamins and essential trace elements. </a:t>
            </a:r>
            <a:endParaRPr lang="en-IN" sz="3100" dirty="0" smtClean="0">
              <a:solidFill>
                <a:srgbClr val="FF0000"/>
              </a:solidFill>
              <a:latin typeface="Cambria"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buFont typeface="Wingdings" pitchFamily="2" charset="2"/>
              <a:buChar char="§"/>
            </a:pPr>
            <a:r>
              <a:rPr lang="en-US" dirty="0" smtClean="0">
                <a:solidFill>
                  <a:srgbClr val="002060"/>
                </a:solidFill>
              </a:rPr>
              <a:t>C</a:t>
            </a:r>
            <a:r>
              <a:rPr lang="en-US" dirty="0" smtClean="0">
                <a:solidFill>
                  <a:srgbClr val="002060"/>
                </a:solidFill>
                <a:latin typeface="Cambria" pitchFamily="18" charset="0"/>
              </a:rPr>
              <a:t>) </a:t>
            </a:r>
            <a:r>
              <a:rPr lang="en-US" b="1" u="sng" dirty="0" smtClean="0">
                <a:solidFill>
                  <a:srgbClr val="002060"/>
                </a:solidFill>
                <a:latin typeface="Cambria" pitchFamily="18" charset="0"/>
              </a:rPr>
              <a:t>Fusel oils</a:t>
            </a:r>
            <a:r>
              <a:rPr lang="en-US" dirty="0" smtClean="0">
                <a:solidFill>
                  <a:srgbClr val="002060"/>
                </a:solidFill>
                <a:latin typeface="Cambria" pitchFamily="18" charset="0"/>
              </a:rPr>
              <a:t> –</a:t>
            </a:r>
          </a:p>
          <a:p>
            <a:pPr algn="just">
              <a:buFont typeface="Wingdings" pitchFamily="2" charset="2"/>
              <a:buChar char="§"/>
            </a:pPr>
            <a:r>
              <a:rPr lang="en-US" dirty="0" smtClean="0">
                <a:solidFill>
                  <a:srgbClr val="0000FF"/>
                </a:solidFill>
                <a:latin typeface="Cambria" pitchFamily="18" charset="0"/>
              </a:rPr>
              <a:t>During fermentation, some quantities of higher alcohols mainly </a:t>
            </a:r>
            <a:r>
              <a:rPr lang="en-US" dirty="0" err="1" smtClean="0">
                <a:solidFill>
                  <a:srgbClr val="0000FF"/>
                </a:solidFill>
                <a:latin typeface="Cambria" pitchFamily="18" charset="0"/>
              </a:rPr>
              <a:t>isoamyl</a:t>
            </a:r>
            <a:r>
              <a:rPr lang="en-US" dirty="0" smtClean="0">
                <a:solidFill>
                  <a:srgbClr val="0000FF"/>
                </a:solidFill>
                <a:latin typeface="Cambria" pitchFamily="18" charset="0"/>
              </a:rPr>
              <a:t> alcohol and butyl alcohol is formed. </a:t>
            </a:r>
          </a:p>
          <a:p>
            <a:pPr algn="just">
              <a:buFont typeface="Wingdings" pitchFamily="2" charset="2"/>
              <a:buChar char="§"/>
            </a:pPr>
            <a:r>
              <a:rPr lang="en-US" dirty="0" smtClean="0">
                <a:solidFill>
                  <a:srgbClr val="FF0066"/>
                </a:solidFill>
                <a:latin typeface="Cambria" pitchFamily="18" charset="0"/>
              </a:rPr>
              <a:t>This fraction of higher alcohols is collectively known as fusel oils. </a:t>
            </a:r>
          </a:p>
          <a:p>
            <a:pPr algn="just">
              <a:buFont typeface="Wingdings" pitchFamily="2" charset="2"/>
              <a:buChar char="§"/>
            </a:pPr>
            <a:r>
              <a:rPr lang="en-US" dirty="0" smtClean="0">
                <a:solidFill>
                  <a:srgbClr val="333300"/>
                </a:solidFill>
                <a:latin typeface="Cambria" pitchFamily="18" charset="0"/>
              </a:rPr>
              <a:t>After refining they are used in the manufacture of perfumes and potable liquors.</a:t>
            </a:r>
          </a:p>
          <a:p>
            <a:pPr algn="just">
              <a:buFont typeface="Wingdings" pitchFamily="2" charset="2"/>
              <a:buChar char="§"/>
            </a:pPr>
            <a:r>
              <a:rPr lang="en-US" dirty="0" smtClean="0">
                <a:latin typeface="Cambria" pitchFamily="18" charset="0"/>
              </a:rPr>
              <a:t> </a:t>
            </a:r>
            <a:r>
              <a:rPr lang="en-US" dirty="0" smtClean="0">
                <a:solidFill>
                  <a:srgbClr val="C00000"/>
                </a:solidFill>
                <a:latin typeface="Cambria" pitchFamily="18" charset="0"/>
              </a:rPr>
              <a:t>However the bulk amount of this fraction is converted into various acetates by esterification. Esters of these higher alcohols are used in paint industry and lacquer industry. </a:t>
            </a:r>
            <a:endParaRPr lang="en-IN" dirty="0" smtClean="0">
              <a:solidFill>
                <a:srgbClr val="C00000"/>
              </a:solidFill>
              <a:latin typeface="Cambria" pitchFamily="18" charset="0"/>
            </a:endParaRPr>
          </a:p>
          <a:p>
            <a:pPr marL="0" indent="0"/>
            <a:endParaRPr lang="en-IN"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a:bodyPr>
          <a:lstStyle/>
          <a:p>
            <a:pPr algn="just">
              <a:buFont typeface="Wingdings" pitchFamily="2" charset="2"/>
              <a:buChar char="§"/>
            </a:pPr>
            <a:r>
              <a:rPr lang="en-US" dirty="0" smtClean="0">
                <a:solidFill>
                  <a:srgbClr val="002060"/>
                </a:solidFill>
                <a:latin typeface="Cambria" pitchFamily="18" charset="0"/>
              </a:rPr>
              <a:t>D)</a:t>
            </a:r>
            <a:r>
              <a:rPr lang="en-US" b="1" dirty="0" smtClean="0">
                <a:solidFill>
                  <a:srgbClr val="002060"/>
                </a:solidFill>
                <a:latin typeface="Cambria" pitchFamily="18" charset="0"/>
              </a:rPr>
              <a:t> Slops</a:t>
            </a:r>
            <a:r>
              <a:rPr lang="en-US" dirty="0">
                <a:solidFill>
                  <a:srgbClr val="002060"/>
                </a:solidFill>
                <a:latin typeface="Cambria" pitchFamily="18" charset="0"/>
              </a:rPr>
              <a:t>-</a:t>
            </a:r>
            <a:r>
              <a:rPr lang="en-US" dirty="0" smtClean="0">
                <a:solidFill>
                  <a:srgbClr val="002060"/>
                </a:solidFill>
                <a:latin typeface="Cambria" pitchFamily="18" charset="0"/>
              </a:rPr>
              <a:t> </a:t>
            </a:r>
            <a:r>
              <a:rPr lang="en-US" dirty="0" smtClean="0">
                <a:solidFill>
                  <a:srgbClr val="0000FF"/>
                </a:solidFill>
                <a:latin typeface="Cambria" pitchFamily="18" charset="0"/>
              </a:rPr>
              <a:t>During distillation process slops are separated. The slops are usually discarded but may be used in no. of ways.</a:t>
            </a:r>
            <a:r>
              <a:rPr lang="en-US" dirty="0" smtClean="0">
                <a:latin typeface="Cambria" pitchFamily="18" charset="0"/>
              </a:rPr>
              <a:t> </a:t>
            </a:r>
          </a:p>
          <a:p>
            <a:pPr algn="just">
              <a:buFont typeface="Wingdings" pitchFamily="2" charset="2"/>
              <a:buChar char="§"/>
            </a:pPr>
            <a:r>
              <a:rPr lang="en-US" dirty="0" smtClean="0">
                <a:latin typeface="Cambria" pitchFamily="18" charset="0"/>
              </a:rPr>
              <a:t>The slops may be used as substitute for some of the water in diluting molasses for a new mash. The solids from the slops may be concentrated and sold as a fertilizer constituent as they contain potassium and phosphates.</a:t>
            </a:r>
            <a:r>
              <a:rPr lang="en-US" b="1" u="sng" dirty="0" smtClean="0">
                <a:latin typeface="Cambria" pitchFamily="18" charset="0"/>
              </a:rPr>
              <a:t> </a:t>
            </a:r>
          </a:p>
          <a:p>
            <a:pPr marL="0" indent="0" algn="ctr">
              <a:buClr>
                <a:srgbClr val="FF0000"/>
              </a:buClr>
              <a:buNone/>
            </a:pPr>
            <a:r>
              <a:rPr lang="en-US" b="1" dirty="0" smtClean="0">
                <a:solidFill>
                  <a:srgbClr val="002060"/>
                </a:solidFill>
                <a:latin typeface="Arial Rounded MT Bold" pitchFamily="34" charset="0"/>
              </a:rPr>
              <a:t>MECHANISM OF ALCOHOL FERMENTATION</a:t>
            </a:r>
          </a:p>
          <a:p>
            <a:pPr algn="just">
              <a:buClr>
                <a:srgbClr val="FF0000"/>
              </a:buClr>
              <a:buFont typeface="Wingdings" pitchFamily="2" charset="2"/>
              <a:buChar char="§"/>
            </a:pPr>
            <a:r>
              <a:rPr lang="en-US" dirty="0" smtClean="0">
                <a:solidFill>
                  <a:srgbClr val="C00000"/>
                </a:solidFill>
                <a:latin typeface="Cambria" pitchFamily="18" charset="0"/>
              </a:rPr>
              <a:t>Alcohol fermentation is an anaerobic fermentation taking place in the absence of air or oxygen .The raw materials like molasses and waste </a:t>
            </a:r>
            <a:r>
              <a:rPr lang="en-US" dirty="0" err="1" smtClean="0">
                <a:solidFill>
                  <a:srgbClr val="C00000"/>
                </a:solidFill>
                <a:latin typeface="Cambria" pitchFamily="18" charset="0"/>
              </a:rPr>
              <a:t>sulphite</a:t>
            </a:r>
            <a:r>
              <a:rPr lang="en-US" dirty="0" smtClean="0">
                <a:solidFill>
                  <a:srgbClr val="C00000"/>
                </a:solidFill>
                <a:latin typeface="Cambria" pitchFamily="18" charset="0"/>
              </a:rPr>
              <a:t> liquor serves as the energy and carbon source for ethanol producing micro-organisms. </a:t>
            </a:r>
            <a:endParaRPr lang="en-IN" dirty="0" smtClean="0">
              <a:solidFill>
                <a:srgbClr val="C00000"/>
              </a:solidFill>
              <a:latin typeface="Cambria" pitchFamily="18" charset="0"/>
            </a:endParaRPr>
          </a:p>
          <a:p>
            <a:pPr marL="0" indent="0"/>
            <a:endParaRPr lang="en-IN"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a:bodyPr>
          <a:lstStyle/>
          <a:p>
            <a:pPr algn="just">
              <a:buFont typeface="Wingdings" pitchFamily="2" charset="2"/>
              <a:buChar char="§"/>
            </a:pPr>
            <a:r>
              <a:rPr lang="en-US" dirty="0" err="1" smtClean="0">
                <a:solidFill>
                  <a:srgbClr val="0000FF"/>
                </a:solidFill>
                <a:latin typeface="Cambria" pitchFamily="18" charset="0"/>
              </a:rPr>
              <a:t>Monosaccharides</a:t>
            </a:r>
            <a:r>
              <a:rPr lang="en-US" dirty="0" smtClean="0">
                <a:solidFill>
                  <a:srgbClr val="0000FF"/>
                </a:solidFill>
                <a:latin typeface="Cambria" pitchFamily="18" charset="0"/>
              </a:rPr>
              <a:t> (</a:t>
            </a:r>
            <a:r>
              <a:rPr lang="en-US" dirty="0" err="1" smtClean="0">
                <a:solidFill>
                  <a:srgbClr val="0000FF"/>
                </a:solidFill>
                <a:latin typeface="Cambria" pitchFamily="18" charset="0"/>
              </a:rPr>
              <a:t>e.g.,Glucose</a:t>
            </a:r>
            <a:r>
              <a:rPr lang="en-US" dirty="0" smtClean="0">
                <a:solidFill>
                  <a:srgbClr val="0000FF"/>
                </a:solidFill>
                <a:latin typeface="Cambria" pitchFamily="18" charset="0"/>
              </a:rPr>
              <a:t>) are directly fermented to alcohol while disaccharides are first </a:t>
            </a:r>
            <a:r>
              <a:rPr lang="en-US" dirty="0" err="1" smtClean="0">
                <a:solidFill>
                  <a:srgbClr val="0000FF"/>
                </a:solidFill>
                <a:latin typeface="Cambria" pitchFamily="18" charset="0"/>
              </a:rPr>
              <a:t>hydrolysed</a:t>
            </a:r>
            <a:r>
              <a:rPr lang="en-US" dirty="0" smtClean="0">
                <a:solidFill>
                  <a:srgbClr val="0000FF"/>
                </a:solidFill>
                <a:latin typeface="Cambria" pitchFamily="18" charset="0"/>
              </a:rPr>
              <a:t> to </a:t>
            </a:r>
            <a:r>
              <a:rPr lang="en-US" dirty="0" err="1" smtClean="0">
                <a:solidFill>
                  <a:srgbClr val="0000FF"/>
                </a:solidFill>
                <a:latin typeface="Cambria" pitchFamily="18" charset="0"/>
              </a:rPr>
              <a:t>monosaccharides</a:t>
            </a:r>
            <a:r>
              <a:rPr lang="en-US" dirty="0" smtClean="0">
                <a:solidFill>
                  <a:srgbClr val="0000FF"/>
                </a:solidFill>
                <a:latin typeface="Cambria" pitchFamily="18" charset="0"/>
              </a:rPr>
              <a:t> and are then fermented to form alcohol and CO</a:t>
            </a:r>
            <a:r>
              <a:rPr lang="en-US" baseline="-25000" dirty="0" smtClean="0">
                <a:solidFill>
                  <a:srgbClr val="0000FF"/>
                </a:solidFill>
                <a:latin typeface="Cambria" pitchFamily="18" charset="0"/>
              </a:rPr>
              <a:t>2</a:t>
            </a:r>
            <a:r>
              <a:rPr lang="en-US" dirty="0" smtClean="0">
                <a:solidFill>
                  <a:srgbClr val="0000FF"/>
                </a:solidFill>
                <a:latin typeface="Cambria" pitchFamily="18" charset="0"/>
              </a:rPr>
              <a:t> as shown in the following reaction. </a:t>
            </a:r>
          </a:p>
          <a:p>
            <a:pPr marL="0" indent="0">
              <a:buClr>
                <a:srgbClr val="FF0000"/>
              </a:buClr>
              <a:buNone/>
            </a:pPr>
            <a:r>
              <a:rPr lang="en-US" b="1" dirty="0" smtClean="0">
                <a:solidFill>
                  <a:srgbClr val="FF0066"/>
                </a:solidFill>
                <a:latin typeface="Cambria" pitchFamily="18" charset="0"/>
              </a:rPr>
              <a:t>Disaccharide</a:t>
            </a:r>
            <a:r>
              <a:rPr lang="en-US" dirty="0" smtClean="0">
                <a:solidFill>
                  <a:srgbClr val="FF0066"/>
                </a:solidFill>
                <a:latin typeface="Cambria" pitchFamily="18" charset="0"/>
              </a:rPr>
              <a:t>  -----C</a:t>
            </a:r>
            <a:r>
              <a:rPr lang="en-US" baseline="-25000" dirty="0" smtClean="0">
                <a:solidFill>
                  <a:srgbClr val="FF0066"/>
                </a:solidFill>
                <a:latin typeface="Cambria" pitchFamily="18" charset="0"/>
              </a:rPr>
              <a:t>6</a:t>
            </a:r>
            <a:r>
              <a:rPr lang="en-US" dirty="0" smtClean="0">
                <a:solidFill>
                  <a:srgbClr val="FF0066"/>
                </a:solidFill>
                <a:latin typeface="Cambria" pitchFamily="18" charset="0"/>
              </a:rPr>
              <a:t>H</a:t>
            </a:r>
            <a:r>
              <a:rPr lang="en-US" baseline="-25000" dirty="0" smtClean="0">
                <a:solidFill>
                  <a:srgbClr val="FF0066"/>
                </a:solidFill>
                <a:latin typeface="Cambria" pitchFamily="18" charset="0"/>
              </a:rPr>
              <a:t>12</a:t>
            </a:r>
            <a:r>
              <a:rPr lang="en-US" dirty="0" smtClean="0">
                <a:solidFill>
                  <a:srgbClr val="FF0066"/>
                </a:solidFill>
                <a:latin typeface="Cambria" pitchFamily="18" charset="0"/>
              </a:rPr>
              <a:t>O</a:t>
            </a:r>
            <a:r>
              <a:rPr lang="en-US" baseline="-25000" dirty="0" smtClean="0">
                <a:solidFill>
                  <a:srgbClr val="FF0066"/>
                </a:solidFill>
                <a:latin typeface="Cambria" pitchFamily="18" charset="0"/>
              </a:rPr>
              <a:t>6</a:t>
            </a:r>
            <a:r>
              <a:rPr lang="en-US" dirty="0" smtClean="0">
                <a:solidFill>
                  <a:srgbClr val="FF0066"/>
                </a:solidFill>
                <a:latin typeface="Cambria" pitchFamily="18" charset="0"/>
              </a:rPr>
              <a:t>   -------  2 CH</a:t>
            </a:r>
            <a:r>
              <a:rPr lang="en-US" baseline="-25000" dirty="0" smtClean="0">
                <a:solidFill>
                  <a:srgbClr val="FF0066"/>
                </a:solidFill>
                <a:latin typeface="Cambria" pitchFamily="18" charset="0"/>
              </a:rPr>
              <a:t>3</a:t>
            </a:r>
            <a:r>
              <a:rPr lang="en-US" dirty="0" smtClean="0">
                <a:solidFill>
                  <a:srgbClr val="FF0066"/>
                </a:solidFill>
                <a:latin typeface="Cambria" pitchFamily="18" charset="0"/>
              </a:rPr>
              <a:t>CH</a:t>
            </a:r>
            <a:r>
              <a:rPr lang="en-US" baseline="-25000" dirty="0" smtClean="0">
                <a:solidFill>
                  <a:srgbClr val="FF0066"/>
                </a:solidFill>
                <a:latin typeface="Cambria" pitchFamily="18" charset="0"/>
              </a:rPr>
              <a:t>2</a:t>
            </a:r>
            <a:r>
              <a:rPr lang="en-US" dirty="0" smtClean="0">
                <a:solidFill>
                  <a:srgbClr val="FF0066"/>
                </a:solidFill>
                <a:latin typeface="Cambria" pitchFamily="18" charset="0"/>
              </a:rPr>
              <a:t>OH + 2CO</a:t>
            </a:r>
            <a:r>
              <a:rPr lang="en-US" baseline="-25000" dirty="0" smtClean="0">
                <a:solidFill>
                  <a:srgbClr val="FF0066"/>
                </a:solidFill>
                <a:latin typeface="Cambria" pitchFamily="18" charset="0"/>
              </a:rPr>
              <a:t>2</a:t>
            </a:r>
            <a:r>
              <a:rPr lang="en-US" dirty="0" smtClean="0">
                <a:solidFill>
                  <a:srgbClr val="FF0066"/>
                </a:solidFill>
                <a:latin typeface="Cambria" pitchFamily="18" charset="0"/>
              </a:rPr>
              <a:t> </a:t>
            </a:r>
            <a:r>
              <a:rPr lang="en-US" b="1" dirty="0" smtClean="0">
                <a:solidFill>
                  <a:srgbClr val="FF0066"/>
                </a:solidFill>
                <a:latin typeface="Cambria" pitchFamily="18" charset="0"/>
              </a:rPr>
              <a:t>    		Monosaccharide  	 Ethyl alcohol	 </a:t>
            </a:r>
            <a:r>
              <a:rPr lang="en-US" dirty="0" smtClean="0">
                <a:solidFill>
                  <a:srgbClr val="0000FF"/>
                </a:solidFill>
                <a:latin typeface="Cambria" pitchFamily="18" charset="0"/>
              </a:rPr>
              <a:t>Monosaccharide (e.g. Glucose) is converted into </a:t>
            </a:r>
            <a:r>
              <a:rPr lang="en-US" dirty="0" err="1" smtClean="0">
                <a:solidFill>
                  <a:srgbClr val="0000FF"/>
                </a:solidFill>
                <a:latin typeface="Cambria" pitchFamily="18" charset="0"/>
              </a:rPr>
              <a:t>pyruvic</a:t>
            </a:r>
            <a:r>
              <a:rPr lang="en-US" dirty="0" smtClean="0">
                <a:solidFill>
                  <a:srgbClr val="0000FF"/>
                </a:solidFill>
                <a:latin typeface="Cambria" pitchFamily="18" charset="0"/>
              </a:rPr>
              <a:t> acid via </a:t>
            </a:r>
            <a:r>
              <a:rPr lang="en-US" dirty="0" err="1" smtClean="0">
                <a:solidFill>
                  <a:srgbClr val="0000FF"/>
                </a:solidFill>
                <a:latin typeface="Cambria" pitchFamily="18" charset="0"/>
              </a:rPr>
              <a:t>glycolysis</a:t>
            </a:r>
            <a:r>
              <a:rPr lang="en-US" dirty="0" smtClean="0">
                <a:solidFill>
                  <a:srgbClr val="0000FF"/>
                </a:solidFill>
                <a:latin typeface="Cambria" pitchFamily="18" charset="0"/>
              </a:rPr>
              <a:t> or EMP pathway. </a:t>
            </a:r>
          </a:p>
          <a:p>
            <a:pPr algn="just">
              <a:buFont typeface="Wingdings" pitchFamily="2" charset="2"/>
              <a:buChar char="§"/>
            </a:pPr>
            <a:r>
              <a:rPr lang="en-US" dirty="0" smtClean="0">
                <a:solidFill>
                  <a:srgbClr val="FF0000"/>
                </a:solidFill>
                <a:latin typeface="Cambria" pitchFamily="18" charset="0"/>
              </a:rPr>
              <a:t>Pyruvic acid then acted upon by </a:t>
            </a:r>
            <a:r>
              <a:rPr lang="en-US" i="1" dirty="0" smtClean="0">
                <a:solidFill>
                  <a:srgbClr val="FF0000"/>
                </a:solidFill>
                <a:latin typeface="Cambria" pitchFamily="18" charset="0"/>
              </a:rPr>
              <a:t>pyruvate decarboxylase</a:t>
            </a:r>
            <a:r>
              <a:rPr lang="en-US" dirty="0" smtClean="0">
                <a:solidFill>
                  <a:srgbClr val="FF0000"/>
                </a:solidFill>
                <a:latin typeface="Cambria" pitchFamily="18" charset="0"/>
              </a:rPr>
              <a:t> and is converted into acetaldehyde and carbon dioxide.</a:t>
            </a:r>
          </a:p>
          <a:p>
            <a:pPr algn="just">
              <a:buFont typeface="Wingdings" pitchFamily="2" charset="2"/>
              <a:buChar char="§"/>
            </a:pPr>
            <a:r>
              <a:rPr lang="en-US" dirty="0" smtClean="0">
                <a:solidFill>
                  <a:srgbClr val="0000FF"/>
                </a:solidFill>
                <a:latin typeface="Cambria" pitchFamily="18" charset="0"/>
              </a:rPr>
              <a:t>Acetaldehyde is then converted into ethyl alcohol by the enzyme </a:t>
            </a:r>
            <a:r>
              <a:rPr lang="en-US" i="1" dirty="0" smtClean="0">
                <a:solidFill>
                  <a:srgbClr val="0000FF"/>
                </a:solidFill>
                <a:latin typeface="Cambria" pitchFamily="18" charset="0"/>
              </a:rPr>
              <a:t>alcohol dehydrogenase</a:t>
            </a:r>
            <a:r>
              <a:rPr lang="en-US" dirty="0" smtClean="0">
                <a:solidFill>
                  <a:srgbClr val="0000FF"/>
                </a:solidFill>
                <a:latin typeface="Cambria" pitchFamily="18" charset="0"/>
              </a:rPr>
              <a:t> as shown below. </a:t>
            </a:r>
            <a:endParaRPr lang="en-IN" dirty="0" smtClean="0">
              <a:solidFill>
                <a:srgbClr val="0000FF"/>
              </a:solidFill>
              <a:latin typeface="Cambria" pitchFamily="18" charset="0"/>
            </a:endParaRPr>
          </a:p>
          <a:p>
            <a:pPr marL="0" indent="0"/>
            <a:endParaRPr lang="en-IN" dirty="0">
              <a:latin typeface="Cambria"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clrChange>
              <a:clrFrom>
                <a:srgbClr val="FFFFFF"/>
              </a:clrFrom>
              <a:clrTo>
                <a:srgbClr val="FFFFFF">
                  <a:alpha val="0"/>
                </a:srgbClr>
              </a:clrTo>
            </a:clrChange>
            <a:duotone>
              <a:prstClr val="black"/>
              <a:schemeClr val="accent1">
                <a:tint val="45000"/>
                <a:satMod val="400000"/>
              </a:schemeClr>
            </a:duotone>
            <a:extLst>
              <a:ext uri="{BEBA8EAE-BF5A-486C-A8C5-ECC9F3942E4B}">
                <a14:imgProps xmlns:a14="http://schemas.microsoft.com/office/drawing/2010/main">
                  <a14:imgLayer r:embed="rId3">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7584" y="764704"/>
            <a:ext cx="7632847" cy="5040560"/>
          </a:xfrm>
          <a:prstGeom prst="rect">
            <a:avLst/>
          </a:prstGeom>
          <a:ln w="228600" cap="sq" cmpd="thickThin">
            <a:solidFill>
              <a:srgbClr val="0000FF"/>
            </a:solidFill>
            <a:prstDash val="solid"/>
            <a:miter lim="800000"/>
          </a:ln>
          <a:effectLst>
            <a:innerShdw blurRad="76200">
              <a:srgbClr val="000000"/>
            </a:innerShdw>
          </a:effectLst>
        </p:spPr>
        <p:style>
          <a:lnRef idx="1">
            <a:schemeClr val="accent1"/>
          </a:lnRef>
          <a:fillRef idx="2">
            <a:schemeClr val="accent1"/>
          </a:fillRef>
          <a:effectRef idx="1">
            <a:schemeClr val="accent1"/>
          </a:effectRef>
          <a:fontRef idx="minor">
            <a:schemeClr val="dk1"/>
          </a:fontRef>
        </p:style>
      </p:pic>
    </p:spTree>
    <p:extLst>
      <p:ext uri="{BB962C8B-B14F-4D97-AF65-F5344CB8AC3E}">
        <p14:creationId xmlns:p14="http://schemas.microsoft.com/office/powerpoint/2010/main" val="27256414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marL="0" indent="0" algn="ctr">
              <a:buClr>
                <a:srgbClr val="FF0000"/>
              </a:buClr>
              <a:buNone/>
            </a:pPr>
            <a:r>
              <a:rPr lang="en-US" sz="2800" b="1" u="sng" dirty="0" smtClean="0">
                <a:solidFill>
                  <a:srgbClr val="FF0066"/>
                </a:solidFill>
                <a:latin typeface="Arial Rounded MT Bold" pitchFamily="34" charset="0"/>
              </a:rPr>
              <a:t>INDUSTRIAL PRODUCTION OF ETHYL ALCOHOL FROM    WASTE SULPHITE LIQUOR</a:t>
            </a:r>
            <a:r>
              <a:rPr lang="en-US" sz="2800" b="1" dirty="0" smtClean="0">
                <a:solidFill>
                  <a:srgbClr val="FF0066"/>
                </a:solidFill>
                <a:latin typeface="Arial Rounded MT Bold" pitchFamily="34" charset="0"/>
              </a:rPr>
              <a:t> </a:t>
            </a:r>
          </a:p>
          <a:p>
            <a:pPr algn="just">
              <a:buFont typeface="Wingdings" pitchFamily="2" charset="2"/>
              <a:buChar char="§"/>
            </a:pPr>
            <a:r>
              <a:rPr lang="en-US" dirty="0" err="1" smtClean="0">
                <a:solidFill>
                  <a:srgbClr val="0000FF"/>
                </a:solidFill>
                <a:latin typeface="Cambria" pitchFamily="18" charset="0"/>
              </a:rPr>
              <a:t>Sulphite</a:t>
            </a:r>
            <a:r>
              <a:rPr lang="en-US" dirty="0" smtClean="0">
                <a:solidFill>
                  <a:srgbClr val="0000FF"/>
                </a:solidFill>
                <a:latin typeface="Cambria" pitchFamily="18" charset="0"/>
              </a:rPr>
              <a:t> liquor is produced as a waste product in the manufacture of pulp from wood and is described separately in unit no.1</a:t>
            </a:r>
          </a:p>
          <a:p>
            <a:pPr algn="just">
              <a:buFont typeface="Wingdings" pitchFamily="2" charset="2"/>
              <a:buChar char="§"/>
            </a:pPr>
            <a:r>
              <a:rPr lang="en-US" dirty="0" smtClean="0">
                <a:solidFill>
                  <a:srgbClr val="333300"/>
                </a:solidFill>
                <a:latin typeface="Cambria" pitchFamily="18" charset="0"/>
              </a:rPr>
              <a:t>Fermentation process involves following steps.</a:t>
            </a:r>
          </a:p>
          <a:p>
            <a:pPr marL="0" indent="0" algn="just">
              <a:buNone/>
            </a:pPr>
            <a:r>
              <a:rPr lang="en-US" b="1" dirty="0">
                <a:latin typeface="Cambria" pitchFamily="18" charset="0"/>
              </a:rPr>
              <a:t> </a:t>
            </a:r>
            <a:r>
              <a:rPr lang="en-US" b="1" dirty="0" smtClean="0">
                <a:latin typeface="Cambria" pitchFamily="18" charset="0"/>
              </a:rPr>
              <a:t>  1. </a:t>
            </a:r>
            <a:r>
              <a:rPr lang="en-US" b="1" u="sng" dirty="0" smtClean="0">
                <a:latin typeface="Cambria" pitchFamily="18" charset="0"/>
              </a:rPr>
              <a:t>MICROORGANISM</a:t>
            </a:r>
            <a:r>
              <a:rPr lang="en-US" dirty="0" smtClean="0">
                <a:latin typeface="Cambria" pitchFamily="18" charset="0"/>
              </a:rPr>
              <a:t>  -- </a:t>
            </a:r>
          </a:p>
          <a:p>
            <a:pPr algn="just">
              <a:buFont typeface="Wingdings" pitchFamily="2" charset="2"/>
              <a:buChar char="§"/>
            </a:pPr>
            <a:r>
              <a:rPr lang="en-US" dirty="0" err="1" smtClean="0">
                <a:solidFill>
                  <a:srgbClr val="FF0000"/>
                </a:solidFill>
                <a:latin typeface="Cambria" pitchFamily="18" charset="0"/>
              </a:rPr>
              <a:t>Sulphite</a:t>
            </a:r>
            <a:r>
              <a:rPr lang="en-US" dirty="0" smtClean="0">
                <a:solidFill>
                  <a:srgbClr val="FF0000"/>
                </a:solidFill>
                <a:latin typeface="Cambria" pitchFamily="18" charset="0"/>
              </a:rPr>
              <a:t> liquor fermentation utilizes yeast </a:t>
            </a:r>
            <a:r>
              <a:rPr lang="en-US" b="1" i="1" dirty="0" smtClean="0">
                <a:solidFill>
                  <a:srgbClr val="FF0000"/>
                </a:solidFill>
                <a:latin typeface="Cambria" pitchFamily="18" charset="0"/>
              </a:rPr>
              <a:t>Candida </a:t>
            </a:r>
            <a:r>
              <a:rPr lang="en-US" b="1" i="1" dirty="0" err="1" smtClean="0">
                <a:solidFill>
                  <a:srgbClr val="FF0000"/>
                </a:solidFill>
                <a:latin typeface="Cambria" pitchFamily="18" charset="0"/>
              </a:rPr>
              <a:t>pseudotrophicalis</a:t>
            </a:r>
            <a:r>
              <a:rPr lang="en-US" dirty="0" smtClean="0">
                <a:solidFill>
                  <a:srgbClr val="FF0000"/>
                </a:solidFill>
                <a:latin typeface="Cambria" pitchFamily="18" charset="0"/>
              </a:rPr>
              <a:t> because of the ability of this organism to ferment pentose sugars.</a:t>
            </a:r>
          </a:p>
          <a:p>
            <a:pPr algn="just">
              <a:buFont typeface="Wingdings" pitchFamily="2" charset="2"/>
              <a:buChar char="§"/>
            </a:pPr>
            <a:r>
              <a:rPr lang="en-US" dirty="0" smtClean="0">
                <a:solidFill>
                  <a:srgbClr val="FF0000"/>
                </a:solidFill>
                <a:latin typeface="Cambria" pitchFamily="18" charset="0"/>
              </a:rPr>
              <a:t> </a:t>
            </a:r>
            <a:r>
              <a:rPr lang="en-US" dirty="0" smtClean="0">
                <a:latin typeface="Cambria" pitchFamily="18" charset="0"/>
              </a:rPr>
              <a:t>Although the </a:t>
            </a:r>
            <a:r>
              <a:rPr lang="en-US" b="1" i="1" dirty="0" err="1" smtClean="0">
                <a:latin typeface="Cambria" pitchFamily="18" charset="0"/>
              </a:rPr>
              <a:t>Saccharomyces</a:t>
            </a:r>
            <a:r>
              <a:rPr lang="en-US" b="1" i="1" dirty="0" smtClean="0">
                <a:latin typeface="Cambria" pitchFamily="18" charset="0"/>
              </a:rPr>
              <a:t> </a:t>
            </a:r>
            <a:r>
              <a:rPr lang="en-US" b="1" i="1" dirty="0" err="1" smtClean="0">
                <a:latin typeface="Cambria" pitchFamily="18" charset="0"/>
              </a:rPr>
              <a:t>cerevisiae</a:t>
            </a:r>
            <a:r>
              <a:rPr lang="en-US" dirty="0" smtClean="0">
                <a:latin typeface="Cambria" pitchFamily="18" charset="0"/>
              </a:rPr>
              <a:t> can also be used, but in this case the pentose sugars of the </a:t>
            </a:r>
            <a:r>
              <a:rPr lang="en-US" dirty="0" err="1" smtClean="0">
                <a:latin typeface="Cambria" pitchFamily="18" charset="0"/>
              </a:rPr>
              <a:t>sulphite</a:t>
            </a:r>
            <a:r>
              <a:rPr lang="en-US" dirty="0" smtClean="0">
                <a:latin typeface="Cambria" pitchFamily="18" charset="0"/>
              </a:rPr>
              <a:t> liquor are not fermented. </a:t>
            </a:r>
            <a:endParaRPr lang="en-IN" dirty="0" smtClean="0">
              <a:latin typeface="Cambria" pitchFamily="18" charset="0"/>
            </a:endParaRPr>
          </a:p>
          <a:p>
            <a:pPr algn="just"/>
            <a:endParaRPr lang="en-IN"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marL="0" indent="0">
              <a:buClr>
                <a:srgbClr val="FF0000"/>
              </a:buClr>
              <a:buNone/>
            </a:pPr>
            <a:r>
              <a:rPr lang="en-US" b="1" dirty="0" smtClean="0">
                <a:solidFill>
                  <a:srgbClr val="FF0066"/>
                </a:solidFill>
                <a:latin typeface="Cambria" pitchFamily="18" charset="0"/>
              </a:rPr>
              <a:t>   2. </a:t>
            </a:r>
            <a:r>
              <a:rPr lang="en-US" b="1" u="sng" dirty="0" smtClean="0">
                <a:solidFill>
                  <a:srgbClr val="FF0066"/>
                </a:solidFill>
                <a:latin typeface="Cambria" pitchFamily="18" charset="0"/>
              </a:rPr>
              <a:t>RAW MATERIAL</a:t>
            </a:r>
            <a:r>
              <a:rPr lang="en-US" dirty="0" smtClean="0">
                <a:solidFill>
                  <a:srgbClr val="FF0066"/>
                </a:solidFill>
                <a:latin typeface="Cambria" pitchFamily="18" charset="0"/>
              </a:rPr>
              <a:t>– </a:t>
            </a:r>
          </a:p>
          <a:p>
            <a:pPr algn="just">
              <a:buFont typeface="Wingdings" pitchFamily="2" charset="2"/>
              <a:buChar char="§"/>
            </a:pPr>
            <a:r>
              <a:rPr lang="en-US" dirty="0" err="1" smtClean="0">
                <a:solidFill>
                  <a:srgbClr val="0000FF"/>
                </a:solidFill>
                <a:latin typeface="Cambria" pitchFamily="18" charset="0"/>
              </a:rPr>
              <a:t>Sulphite</a:t>
            </a:r>
            <a:r>
              <a:rPr lang="en-US" dirty="0" smtClean="0">
                <a:solidFill>
                  <a:srgbClr val="0000FF"/>
                </a:solidFill>
                <a:latin typeface="Cambria" pitchFamily="18" charset="0"/>
              </a:rPr>
              <a:t> liquor, the waste product of paper pulping industry is the fundamental raw material in this process.</a:t>
            </a:r>
          </a:p>
          <a:p>
            <a:pPr marL="0" indent="0" algn="just">
              <a:buClr>
                <a:srgbClr val="FF0000"/>
              </a:buClr>
              <a:buNone/>
            </a:pPr>
            <a:r>
              <a:rPr lang="en-US" b="1" dirty="0" smtClean="0">
                <a:solidFill>
                  <a:srgbClr val="FF0066"/>
                </a:solidFill>
                <a:latin typeface="Cambria" pitchFamily="18" charset="0"/>
              </a:rPr>
              <a:t>   3. </a:t>
            </a:r>
            <a:r>
              <a:rPr lang="en-US" b="1" u="sng" dirty="0" smtClean="0">
                <a:solidFill>
                  <a:srgbClr val="FF0066"/>
                </a:solidFill>
                <a:latin typeface="Cambria" pitchFamily="18" charset="0"/>
              </a:rPr>
              <a:t>PREPARATION OF FERMENTATION MEDIUM</a:t>
            </a:r>
            <a:r>
              <a:rPr lang="en-US" dirty="0" smtClean="0">
                <a:solidFill>
                  <a:srgbClr val="FF0066"/>
                </a:solidFill>
                <a:latin typeface="Cambria" pitchFamily="18" charset="0"/>
              </a:rPr>
              <a:t> –</a:t>
            </a:r>
          </a:p>
          <a:p>
            <a:pPr algn="just">
              <a:buFont typeface="Wingdings" pitchFamily="2" charset="2"/>
              <a:buChar char="§"/>
            </a:pPr>
            <a:r>
              <a:rPr lang="en-US" dirty="0" smtClean="0"/>
              <a:t> </a:t>
            </a:r>
            <a:r>
              <a:rPr lang="en-US" dirty="0" smtClean="0">
                <a:solidFill>
                  <a:srgbClr val="FF0000"/>
                </a:solidFill>
                <a:latin typeface="Cambria" pitchFamily="18" charset="0"/>
              </a:rPr>
              <a:t>Waste </a:t>
            </a:r>
            <a:r>
              <a:rPr lang="en-US" dirty="0" err="1" smtClean="0">
                <a:solidFill>
                  <a:srgbClr val="FF0000"/>
                </a:solidFill>
                <a:latin typeface="Cambria" pitchFamily="18" charset="0"/>
              </a:rPr>
              <a:t>sulphite</a:t>
            </a:r>
            <a:r>
              <a:rPr lang="en-US" dirty="0" smtClean="0">
                <a:solidFill>
                  <a:srgbClr val="FF0000"/>
                </a:solidFill>
                <a:latin typeface="Cambria" pitchFamily="18" charset="0"/>
              </a:rPr>
              <a:t> liquor obtained during pulping process cannot be used directly for fermentation as it contains SO</a:t>
            </a:r>
            <a:r>
              <a:rPr lang="en-US" baseline="-25000" dirty="0" smtClean="0">
                <a:solidFill>
                  <a:srgbClr val="FF0000"/>
                </a:solidFill>
                <a:latin typeface="Cambria" pitchFamily="18" charset="0"/>
              </a:rPr>
              <a:t>2</a:t>
            </a:r>
            <a:r>
              <a:rPr lang="en-US" dirty="0" smtClean="0">
                <a:solidFill>
                  <a:srgbClr val="FF0000"/>
                </a:solidFill>
                <a:latin typeface="Cambria" pitchFamily="18" charset="0"/>
              </a:rPr>
              <a:t>, which is toxic to the growth of yeast. </a:t>
            </a:r>
          </a:p>
          <a:p>
            <a:pPr algn="just">
              <a:buFont typeface="Wingdings" pitchFamily="2" charset="2"/>
              <a:buChar char="§"/>
            </a:pPr>
            <a:r>
              <a:rPr lang="en-US" dirty="0" smtClean="0">
                <a:solidFill>
                  <a:srgbClr val="333300"/>
                </a:solidFill>
                <a:latin typeface="Cambria" pitchFamily="18" charset="0"/>
              </a:rPr>
              <a:t>Therefore, it is necessary first to remove SO</a:t>
            </a:r>
            <a:r>
              <a:rPr lang="en-US" baseline="-25000" dirty="0" smtClean="0">
                <a:solidFill>
                  <a:srgbClr val="333300"/>
                </a:solidFill>
                <a:latin typeface="Cambria" pitchFamily="18" charset="0"/>
              </a:rPr>
              <a:t>2</a:t>
            </a:r>
            <a:r>
              <a:rPr lang="en-US" dirty="0" smtClean="0">
                <a:solidFill>
                  <a:srgbClr val="333300"/>
                </a:solidFill>
                <a:latin typeface="Cambria" pitchFamily="18" charset="0"/>
              </a:rPr>
              <a:t>, acetic acid and formic acid that are present in liquor. </a:t>
            </a:r>
          </a:p>
          <a:p>
            <a:pPr algn="just">
              <a:buFont typeface="Wingdings" pitchFamily="2" charset="2"/>
              <a:buChar char="§"/>
            </a:pPr>
            <a:r>
              <a:rPr lang="en-US" dirty="0" err="1" smtClean="0">
                <a:solidFill>
                  <a:srgbClr val="C00000"/>
                </a:solidFill>
                <a:latin typeface="Cambria" pitchFamily="18" charset="0"/>
              </a:rPr>
              <a:t>Sulphite</a:t>
            </a:r>
            <a:r>
              <a:rPr lang="en-US" dirty="0" smtClean="0">
                <a:solidFill>
                  <a:srgbClr val="C00000"/>
                </a:solidFill>
                <a:latin typeface="Cambria" pitchFamily="18" charset="0"/>
              </a:rPr>
              <a:t> liquor is pumped into a column known as stripper where it flows top to bottom.</a:t>
            </a:r>
          </a:p>
          <a:p>
            <a:pPr algn="just">
              <a:buFont typeface="Wingdings" pitchFamily="2" charset="2"/>
              <a:buChar char="§"/>
            </a:pPr>
            <a:r>
              <a:rPr lang="en-US" dirty="0" smtClean="0">
                <a:latin typeface="Cambria" pitchFamily="18" charset="0"/>
              </a:rPr>
              <a:t> Simultaneously, steam is introduced at the bottom of column and flows upward. This removes </a:t>
            </a:r>
            <a:r>
              <a:rPr lang="en-US" dirty="0" err="1" smtClean="0">
                <a:latin typeface="Cambria" pitchFamily="18" charset="0"/>
              </a:rPr>
              <a:t>sulphur</a:t>
            </a:r>
            <a:r>
              <a:rPr lang="en-US" dirty="0" smtClean="0">
                <a:latin typeface="Cambria" pitchFamily="18" charset="0"/>
              </a:rPr>
              <a:t> dioxide (SO</a:t>
            </a:r>
            <a:r>
              <a:rPr lang="en-US" baseline="-25000" dirty="0" smtClean="0">
                <a:latin typeface="Cambria" pitchFamily="18" charset="0"/>
              </a:rPr>
              <a:t>2</a:t>
            </a:r>
            <a:r>
              <a:rPr lang="en-US" dirty="0" smtClean="0">
                <a:latin typeface="Cambria" pitchFamily="18" charset="0"/>
              </a:rPr>
              <a:t>) and other volatile materials. This process is called conditioning of liquor. </a:t>
            </a:r>
            <a:endParaRPr lang="en-IN" dirty="0" smtClean="0">
              <a:latin typeface="Cambria" pitchFamily="18" charset="0"/>
            </a:endParaRPr>
          </a:p>
          <a:p>
            <a:pPr marL="0" indent="0" algn="just">
              <a:buClr>
                <a:srgbClr val="FF0000"/>
              </a:buClr>
              <a:buFont typeface="Wingdings" pitchFamily="2" charset="2"/>
              <a:buChar char="q"/>
            </a:pPr>
            <a:endParaRPr lang="en-IN"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pPr marL="0" indent="0" algn="ctr">
              <a:buClr>
                <a:srgbClr val="FF0000"/>
              </a:buClr>
              <a:buNone/>
            </a:pPr>
            <a:r>
              <a:rPr lang="en-US" sz="3000" b="1" u="sng" dirty="0" smtClean="0">
                <a:solidFill>
                  <a:srgbClr val="FF0066"/>
                </a:solidFill>
                <a:latin typeface="Arial Rounded MT Bold" pitchFamily="34" charset="0"/>
              </a:rPr>
              <a:t>INDUSTRIAL </a:t>
            </a:r>
            <a:r>
              <a:rPr lang="en-US" sz="3000" b="1" u="sng" dirty="0">
                <a:solidFill>
                  <a:srgbClr val="FF0066"/>
                </a:solidFill>
                <a:latin typeface="Arial Rounded MT Bold" pitchFamily="34" charset="0"/>
              </a:rPr>
              <a:t>PRODUCTION OF ETHYL </a:t>
            </a:r>
            <a:r>
              <a:rPr lang="en-US" sz="3000" b="1" u="sng" dirty="0" smtClean="0">
                <a:solidFill>
                  <a:srgbClr val="FF0066"/>
                </a:solidFill>
                <a:latin typeface="Arial Rounded MT Bold" pitchFamily="34" charset="0"/>
              </a:rPr>
              <a:t>ALCOHOL</a:t>
            </a:r>
          </a:p>
          <a:p>
            <a:pPr algn="just">
              <a:buFont typeface="Wingdings" pitchFamily="2" charset="2"/>
              <a:buChar char="§"/>
            </a:pPr>
            <a:r>
              <a:rPr lang="en-US" dirty="0" smtClean="0">
                <a:solidFill>
                  <a:srgbClr val="0000FF"/>
                </a:solidFill>
                <a:latin typeface="Cambria" pitchFamily="18" charset="0"/>
              </a:rPr>
              <a:t>One </a:t>
            </a:r>
            <a:r>
              <a:rPr lang="en-US" dirty="0">
                <a:solidFill>
                  <a:srgbClr val="0000FF"/>
                </a:solidFill>
                <a:latin typeface="Cambria" pitchFamily="18" charset="0"/>
              </a:rPr>
              <a:t>of the most important and best known industrial fermentation is that in which ethyl alcohol is produced from sugar by yeast under anaerobic condition</a:t>
            </a:r>
            <a:r>
              <a:rPr lang="en-US" dirty="0" smtClean="0">
                <a:solidFill>
                  <a:srgbClr val="0000FF"/>
                </a:solidFill>
                <a:latin typeface="Cambria" pitchFamily="18" charset="0"/>
              </a:rPr>
              <a:t>.</a:t>
            </a:r>
          </a:p>
          <a:p>
            <a:pPr algn="just">
              <a:buFont typeface="Wingdings" pitchFamily="2" charset="2"/>
              <a:buChar char="§"/>
            </a:pPr>
            <a:r>
              <a:rPr lang="en-US" dirty="0" smtClean="0">
                <a:solidFill>
                  <a:srgbClr val="FF0000"/>
                </a:solidFill>
                <a:latin typeface="Cambria" pitchFamily="18" charset="0"/>
              </a:rPr>
              <a:t>The </a:t>
            </a:r>
            <a:r>
              <a:rPr lang="en-US" dirty="0">
                <a:solidFill>
                  <a:srgbClr val="FF0000"/>
                </a:solidFill>
                <a:latin typeface="Cambria" pitchFamily="18" charset="0"/>
              </a:rPr>
              <a:t>production of alcohol became commercially feasible on large scale shortly after the 1906 when industrial alcohol act was passed. This act allowed the sale of tax-free alcohol, if it was first denatured to prevent its use as alcoholic beverage</a:t>
            </a:r>
            <a:r>
              <a:rPr lang="en-US" dirty="0" smtClean="0">
                <a:solidFill>
                  <a:srgbClr val="FF0000"/>
                </a:solidFill>
                <a:latin typeface="Cambria" pitchFamily="18" charset="0"/>
              </a:rPr>
              <a:t>.</a:t>
            </a:r>
          </a:p>
          <a:p>
            <a:pPr algn="just">
              <a:buFont typeface="Wingdings" pitchFamily="2" charset="2"/>
              <a:buChar char="§"/>
            </a:pPr>
            <a:r>
              <a:rPr lang="en-US" dirty="0" smtClean="0">
                <a:solidFill>
                  <a:srgbClr val="333300"/>
                </a:solidFill>
                <a:latin typeface="Cambria" pitchFamily="18" charset="0"/>
              </a:rPr>
              <a:t>The </a:t>
            </a:r>
            <a:r>
              <a:rPr lang="en-US" dirty="0">
                <a:solidFill>
                  <a:srgbClr val="333300"/>
                </a:solidFill>
                <a:latin typeface="Cambria" pitchFamily="18" charset="0"/>
              </a:rPr>
              <a:t>unit of measurement commonly used in reporting the ethyl alcohol is the proof. </a:t>
            </a:r>
            <a:endParaRPr lang="en-US" dirty="0" smtClean="0">
              <a:solidFill>
                <a:srgbClr val="333300"/>
              </a:solidFill>
              <a:latin typeface="Cambria" pitchFamily="18" charset="0"/>
            </a:endParaRPr>
          </a:p>
          <a:p>
            <a:pPr algn="just">
              <a:buFont typeface="Wingdings" pitchFamily="2" charset="2"/>
              <a:buChar char="§"/>
            </a:pPr>
            <a:r>
              <a:rPr lang="en-US" dirty="0" smtClean="0">
                <a:solidFill>
                  <a:srgbClr val="C00000"/>
                </a:solidFill>
                <a:latin typeface="Cambria" pitchFamily="18" charset="0"/>
              </a:rPr>
              <a:t>Proof </a:t>
            </a:r>
            <a:r>
              <a:rPr lang="en-US" dirty="0">
                <a:solidFill>
                  <a:srgbClr val="C00000"/>
                </a:solidFill>
                <a:latin typeface="Cambria" pitchFamily="18" charset="0"/>
              </a:rPr>
              <a:t>is twice the percent in the volume of ethyl alcohol. For example 95 % ethyl alcohol by volume is 190 proof. </a:t>
            </a:r>
            <a:endParaRPr lang="en-IN" dirty="0">
              <a:solidFill>
                <a:srgbClr val="C00000"/>
              </a:solidFill>
              <a:latin typeface="Cambria"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algn="just">
              <a:buFont typeface="Wingdings" pitchFamily="2" charset="2"/>
              <a:buChar char="§"/>
            </a:pPr>
            <a:r>
              <a:rPr lang="en-US" dirty="0" smtClean="0">
                <a:solidFill>
                  <a:srgbClr val="0000FF"/>
                </a:solidFill>
                <a:latin typeface="Cambria" pitchFamily="18" charset="0"/>
              </a:rPr>
              <a:t>The hot </a:t>
            </a:r>
            <a:r>
              <a:rPr lang="en-US" dirty="0" err="1" smtClean="0">
                <a:solidFill>
                  <a:srgbClr val="0000FF"/>
                </a:solidFill>
                <a:latin typeface="Cambria" pitchFamily="18" charset="0"/>
              </a:rPr>
              <a:t>sulphite</a:t>
            </a:r>
            <a:r>
              <a:rPr lang="en-US" dirty="0" smtClean="0">
                <a:solidFill>
                  <a:srgbClr val="0000FF"/>
                </a:solidFill>
                <a:latin typeface="Cambria" pitchFamily="18" charset="0"/>
              </a:rPr>
              <a:t> liquor is cooled to 30</a:t>
            </a:r>
            <a:r>
              <a:rPr lang="en-US" baseline="30000" dirty="0" smtClean="0">
                <a:solidFill>
                  <a:srgbClr val="0000FF"/>
                </a:solidFill>
                <a:latin typeface="Cambria" pitchFamily="18" charset="0"/>
              </a:rPr>
              <a:t>O</a:t>
            </a:r>
            <a:r>
              <a:rPr lang="en-US" dirty="0" smtClean="0">
                <a:solidFill>
                  <a:srgbClr val="0000FF"/>
                </a:solidFill>
                <a:latin typeface="Cambria" pitchFamily="18" charset="0"/>
              </a:rPr>
              <a:t>C. A slurry (solution) of lime is added to adjust the pH to 4.5. Urea is also added to liquor as a source of nitrogen. </a:t>
            </a:r>
          </a:p>
          <a:p>
            <a:pPr marL="0" indent="0" algn="just">
              <a:buNone/>
            </a:pPr>
            <a:r>
              <a:rPr lang="en-US" dirty="0" smtClean="0">
                <a:latin typeface="Cambria" pitchFamily="18" charset="0"/>
              </a:rPr>
              <a:t>   </a:t>
            </a:r>
            <a:r>
              <a:rPr lang="en-US" dirty="0" smtClean="0">
                <a:solidFill>
                  <a:srgbClr val="FF0066"/>
                </a:solidFill>
                <a:latin typeface="Cambria" pitchFamily="18" charset="0"/>
              </a:rPr>
              <a:t>4 . </a:t>
            </a:r>
            <a:r>
              <a:rPr lang="en-US" u="sng" dirty="0" smtClean="0">
                <a:solidFill>
                  <a:srgbClr val="FF0066"/>
                </a:solidFill>
                <a:latin typeface="Cambria" pitchFamily="18" charset="0"/>
              </a:rPr>
              <a:t>FERMENTATION CONDITIONS</a:t>
            </a:r>
            <a:r>
              <a:rPr lang="en-US" dirty="0" smtClean="0">
                <a:solidFill>
                  <a:srgbClr val="FF0066"/>
                </a:solidFill>
                <a:latin typeface="Cambria" pitchFamily="18" charset="0"/>
              </a:rPr>
              <a:t>–</a:t>
            </a:r>
          </a:p>
          <a:p>
            <a:pPr algn="just">
              <a:buFont typeface="Wingdings" pitchFamily="2" charset="2"/>
              <a:buChar char="§"/>
            </a:pPr>
            <a:r>
              <a:rPr lang="en-US" dirty="0" smtClean="0">
                <a:solidFill>
                  <a:srgbClr val="C00000"/>
                </a:solidFill>
                <a:latin typeface="Cambria" pitchFamily="18" charset="0"/>
              </a:rPr>
              <a:t>The conditioned </a:t>
            </a:r>
            <a:r>
              <a:rPr lang="en-US" dirty="0" err="1" smtClean="0">
                <a:solidFill>
                  <a:srgbClr val="C00000"/>
                </a:solidFill>
                <a:latin typeface="Cambria" pitchFamily="18" charset="0"/>
              </a:rPr>
              <a:t>sulphite</a:t>
            </a:r>
            <a:r>
              <a:rPr lang="en-US" dirty="0" smtClean="0">
                <a:solidFill>
                  <a:srgbClr val="C00000"/>
                </a:solidFill>
                <a:latin typeface="Cambria" pitchFamily="18" charset="0"/>
              </a:rPr>
              <a:t> liquor is pumped into the fermentation tank.</a:t>
            </a:r>
          </a:p>
          <a:p>
            <a:pPr algn="just">
              <a:buFont typeface="Wingdings" pitchFamily="2" charset="2"/>
              <a:buChar char="§"/>
            </a:pPr>
            <a:r>
              <a:rPr lang="en-US" dirty="0" smtClean="0">
                <a:solidFill>
                  <a:srgbClr val="0000FF"/>
                </a:solidFill>
                <a:latin typeface="Cambria" pitchFamily="18" charset="0"/>
              </a:rPr>
              <a:t>It is inoculated with yeast culture and following fermentation conditions are maintained to obtain maximum yield.</a:t>
            </a:r>
          </a:p>
          <a:p>
            <a:pPr algn="just">
              <a:buFont typeface="Wingdings" pitchFamily="2" charset="2"/>
              <a:buChar char="§"/>
            </a:pPr>
            <a:r>
              <a:rPr lang="en-US" b="1" dirty="0" smtClean="0">
                <a:solidFill>
                  <a:srgbClr val="FF0066"/>
                </a:solidFill>
                <a:latin typeface="Cambria" pitchFamily="18" charset="0"/>
              </a:rPr>
              <a:t>pH-</a:t>
            </a:r>
            <a:r>
              <a:rPr lang="en-US" dirty="0" smtClean="0">
                <a:solidFill>
                  <a:srgbClr val="FF0066"/>
                </a:solidFill>
                <a:latin typeface="Cambria" pitchFamily="18" charset="0"/>
              </a:rPr>
              <a:t>  Fermentation is carried out at an optimum pH 4.5.  </a:t>
            </a:r>
          </a:p>
          <a:p>
            <a:pPr algn="just">
              <a:buFont typeface="Wingdings" pitchFamily="2" charset="2"/>
              <a:buChar char="§"/>
            </a:pPr>
            <a:r>
              <a:rPr lang="en-US" dirty="0" smtClean="0">
                <a:latin typeface="Cambria" pitchFamily="18" charset="0"/>
              </a:rPr>
              <a:t> Temp- Fermentation is carried out at an optimum temp of 30</a:t>
            </a:r>
            <a:r>
              <a:rPr lang="en-US" baseline="30000" dirty="0" smtClean="0">
                <a:latin typeface="Cambria" pitchFamily="18" charset="0"/>
              </a:rPr>
              <a:t>O</a:t>
            </a:r>
            <a:r>
              <a:rPr lang="en-US" dirty="0" smtClean="0">
                <a:latin typeface="Cambria" pitchFamily="18" charset="0"/>
              </a:rPr>
              <a:t>C.</a:t>
            </a:r>
          </a:p>
          <a:p>
            <a:pPr algn="just">
              <a:buFont typeface="Wingdings" pitchFamily="2" charset="2"/>
              <a:buChar char="§"/>
            </a:pPr>
            <a:r>
              <a:rPr lang="en-US" b="1" dirty="0" smtClean="0">
                <a:solidFill>
                  <a:srgbClr val="FF0000"/>
                </a:solidFill>
                <a:latin typeface="Cambria" pitchFamily="18" charset="0"/>
              </a:rPr>
              <a:t>Agitation &amp; Aeration- </a:t>
            </a:r>
            <a:r>
              <a:rPr lang="en-US" dirty="0" smtClean="0">
                <a:solidFill>
                  <a:srgbClr val="FF0000"/>
                </a:solidFill>
                <a:latin typeface="Cambria" pitchFamily="18" charset="0"/>
              </a:rPr>
              <a:t>The medium is intermittently agitated. No aeration is required as alcohol production takes place under anaerobic conditions . </a:t>
            </a:r>
            <a:endParaRPr lang="en-IN" dirty="0" smtClean="0">
              <a:solidFill>
                <a:srgbClr val="FF0000"/>
              </a:solidFill>
              <a:latin typeface="Cambria" pitchFamily="18" charset="0"/>
            </a:endParaRPr>
          </a:p>
          <a:p>
            <a:pPr marL="0" indent="0">
              <a:tabLst>
                <a:tab pos="0" algn="l"/>
              </a:tabLst>
            </a:pPr>
            <a:endParaRPr lang="en-IN" dirty="0">
              <a:solidFill>
                <a:srgbClr val="FF000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lvl="0" algn="just">
              <a:buFont typeface="Wingdings" pitchFamily="2" charset="2"/>
              <a:buChar char="§"/>
            </a:pPr>
            <a:r>
              <a:rPr lang="en-US" dirty="0" smtClean="0">
                <a:solidFill>
                  <a:srgbClr val="0000FF"/>
                </a:solidFill>
                <a:latin typeface="Cambria" pitchFamily="18" charset="0"/>
              </a:rPr>
              <a:t>Time- Fermentation process usually completes within 20 hrs.</a:t>
            </a:r>
          </a:p>
          <a:p>
            <a:pPr lvl="0" algn="just">
              <a:buFont typeface="Wingdings" pitchFamily="2" charset="2"/>
              <a:buChar char="§"/>
            </a:pPr>
            <a:r>
              <a:rPr lang="en-US" dirty="0" smtClean="0">
                <a:latin typeface="Cambria" pitchFamily="18" charset="0"/>
              </a:rPr>
              <a:t> </a:t>
            </a:r>
            <a:r>
              <a:rPr lang="en-US" dirty="0" smtClean="0">
                <a:solidFill>
                  <a:srgbClr val="FF0000"/>
                </a:solidFill>
                <a:latin typeface="Cambria" pitchFamily="18" charset="0"/>
              </a:rPr>
              <a:t>Yield – The yield is about 22 gallons of alcohol per ton of pulp.</a:t>
            </a:r>
          </a:p>
          <a:p>
            <a:pPr marL="0" lvl="0" indent="0" algn="just">
              <a:buNone/>
            </a:pPr>
            <a:r>
              <a:rPr lang="en-US" dirty="0">
                <a:latin typeface="Cambria" pitchFamily="18" charset="0"/>
              </a:rPr>
              <a:t> </a:t>
            </a:r>
            <a:r>
              <a:rPr lang="en-US" dirty="0" smtClean="0">
                <a:latin typeface="Cambria" pitchFamily="18" charset="0"/>
              </a:rPr>
              <a:t>   </a:t>
            </a:r>
            <a:r>
              <a:rPr lang="en-US" dirty="0" smtClean="0">
                <a:solidFill>
                  <a:srgbClr val="FF0066"/>
                </a:solidFill>
                <a:latin typeface="Cambria" pitchFamily="18" charset="0"/>
              </a:rPr>
              <a:t>5. </a:t>
            </a:r>
            <a:r>
              <a:rPr lang="en-US" u="sng" dirty="0" smtClean="0">
                <a:solidFill>
                  <a:srgbClr val="FF0066"/>
                </a:solidFill>
                <a:latin typeface="Cambria" pitchFamily="18" charset="0"/>
              </a:rPr>
              <a:t>RECOVERY</a:t>
            </a:r>
            <a:r>
              <a:rPr lang="en-US" dirty="0" smtClean="0">
                <a:solidFill>
                  <a:srgbClr val="FF0066"/>
                </a:solidFill>
                <a:latin typeface="Cambria" pitchFamily="18" charset="0"/>
              </a:rPr>
              <a:t> –</a:t>
            </a:r>
          </a:p>
          <a:p>
            <a:pPr algn="just">
              <a:buFont typeface="Wingdings" pitchFamily="2" charset="2"/>
              <a:buChar char="§"/>
            </a:pPr>
            <a:r>
              <a:rPr lang="en-US" dirty="0" smtClean="0">
                <a:latin typeface="Cambria" pitchFamily="18" charset="0"/>
              </a:rPr>
              <a:t> </a:t>
            </a:r>
            <a:r>
              <a:rPr lang="en-US" dirty="0" smtClean="0">
                <a:solidFill>
                  <a:srgbClr val="FF0066"/>
                </a:solidFill>
                <a:latin typeface="Cambria" pitchFamily="18" charset="0"/>
              </a:rPr>
              <a:t>The alcohol is recovered from fermented mash as that of alcohol from molasses.</a:t>
            </a:r>
            <a:endParaRPr lang="en-IN" dirty="0" smtClean="0">
              <a:solidFill>
                <a:srgbClr val="FF0066"/>
              </a:solidFill>
              <a:latin typeface="Cambria" pitchFamily="18" charset="0"/>
            </a:endParaRPr>
          </a:p>
          <a:p>
            <a:pPr marL="0" lvl="0" indent="0" algn="just">
              <a:buClr>
                <a:srgbClr val="FF0000"/>
              </a:buClr>
              <a:buNone/>
            </a:pPr>
            <a:endParaRPr lang="en-IN"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428596" y="500042"/>
            <a:ext cx="8358246" cy="5857915"/>
          </a:xfrm>
          <a:prstGeom prst="rect">
            <a:avLst/>
          </a:prstGeom>
          <a:solidFill>
            <a:srgbClr val="000000">
              <a:shade val="95000"/>
            </a:srgbClr>
          </a:solidFill>
          <a:ln w="444500" cap="sq">
            <a:solidFill>
              <a:srgbClr val="000000"/>
            </a:solidFill>
            <a:miter lim="800000"/>
          </a:ln>
          <a:effectLst>
            <a:outerShdw blurRad="254000" dist="190500" dir="2700000" sy="90000" algn="bl" rotWithShape="0">
              <a:srgbClr val="000000">
                <a:alpha val="40000"/>
              </a:srgbClr>
            </a:outerShdw>
          </a:effec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AutoShape 2"/>
          <p:cNvSpPr>
            <a:spLocks noChangeArrowheads="1"/>
          </p:cNvSpPr>
          <p:nvPr/>
        </p:nvSpPr>
        <p:spPr bwMode="auto">
          <a:xfrm>
            <a:off x="1385882" y="0"/>
            <a:ext cx="1143000" cy="571500"/>
          </a:xfrm>
          <a:prstGeom prst="flowChartTerminator">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IN" sz="1100" b="1" i="0" u="none" strike="noStrike" cap="none" normalizeH="0" baseline="0" smtClean="0">
                <a:ln>
                  <a:noFill/>
                </a:ln>
                <a:solidFill>
                  <a:schemeClr val="tx1"/>
                </a:solidFill>
                <a:effectLst/>
                <a:latin typeface="Calibri" pitchFamily="34" charset="0"/>
                <a:cs typeface="Arial" pitchFamily="34" charset="0"/>
              </a:rPr>
              <a:t>Molasses </a:t>
            </a:r>
          </a:p>
          <a:p>
            <a:pPr marL="0" marR="0" lvl="0" indent="0" algn="l" defTabSz="914400" rtl="0" eaLnBrk="1" fontAlgn="base" latinLnBrk="0" hangingPunct="1">
              <a:lnSpc>
                <a:spcPct val="100000"/>
              </a:lnSpc>
              <a:spcBef>
                <a:spcPct val="0"/>
              </a:spcBef>
              <a:spcAft>
                <a:spcPts val="1000"/>
              </a:spcAft>
              <a:buClrTx/>
              <a:buSzTx/>
              <a:buFontTx/>
              <a:buNone/>
              <a:tabLst/>
            </a:pPr>
            <a:r>
              <a:rPr kumimoji="0" lang="en-IN" sz="1100" b="1" i="0" u="none" strike="noStrike" cap="none" normalizeH="0" baseline="0" smtClean="0">
                <a:ln>
                  <a:noFill/>
                </a:ln>
                <a:solidFill>
                  <a:schemeClr val="tx1"/>
                </a:solidFill>
                <a:effectLst/>
                <a:latin typeface="Calibri" pitchFamily="34" charset="0"/>
                <a:cs typeface="Arial" pitchFamily="34" charset="0"/>
              </a:rPr>
              <a:t>Storage tank</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555" name="AutoShape 3"/>
          <p:cNvSpPr>
            <a:spLocks noChangeArrowheads="1"/>
          </p:cNvSpPr>
          <p:nvPr/>
        </p:nvSpPr>
        <p:spPr bwMode="auto">
          <a:xfrm>
            <a:off x="1385882" y="800100"/>
            <a:ext cx="1143000" cy="571500"/>
          </a:xfrm>
          <a:prstGeom prst="flowChartTerminator">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IN" sz="1100" b="1" i="0" u="none" strike="noStrike" cap="none" normalizeH="0" baseline="0" smtClean="0">
                <a:ln>
                  <a:noFill/>
                </a:ln>
                <a:solidFill>
                  <a:schemeClr val="tx1"/>
                </a:solidFill>
                <a:effectLst/>
                <a:latin typeface="Calibri" pitchFamily="34" charset="0"/>
                <a:cs typeface="Arial" pitchFamily="34" charset="0"/>
              </a:rPr>
              <a:t>Additional </a:t>
            </a:r>
          </a:p>
          <a:p>
            <a:pPr marL="0" marR="0" lvl="0" indent="0" algn="l" defTabSz="914400" rtl="0" eaLnBrk="1" fontAlgn="base" latinLnBrk="0" hangingPunct="1">
              <a:lnSpc>
                <a:spcPct val="100000"/>
              </a:lnSpc>
              <a:spcBef>
                <a:spcPct val="0"/>
              </a:spcBef>
              <a:spcAft>
                <a:spcPts val="1000"/>
              </a:spcAft>
              <a:buClrTx/>
              <a:buSzTx/>
              <a:buFontTx/>
              <a:buNone/>
              <a:tabLst/>
            </a:pPr>
            <a:r>
              <a:rPr kumimoji="0" lang="en-IN" sz="1100" b="1" i="0" u="none" strike="noStrike" cap="none" normalizeH="0" baseline="0" smtClean="0">
                <a:ln>
                  <a:noFill/>
                </a:ln>
                <a:solidFill>
                  <a:schemeClr val="tx1"/>
                </a:solidFill>
                <a:effectLst/>
                <a:latin typeface="Calibri" pitchFamily="34" charset="0"/>
                <a:cs typeface="Arial" pitchFamily="34" charset="0"/>
              </a:rPr>
              <a:t>Nutrients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556" name="AutoShape 4"/>
          <p:cNvSpPr>
            <a:spLocks noChangeArrowheads="1"/>
          </p:cNvSpPr>
          <p:nvPr/>
        </p:nvSpPr>
        <p:spPr bwMode="auto">
          <a:xfrm>
            <a:off x="2986082" y="342900"/>
            <a:ext cx="457200" cy="685800"/>
          </a:xfrm>
          <a:prstGeom prst="flowChartMagneticDisk">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557" name="Line 5"/>
          <p:cNvSpPr>
            <a:spLocks noChangeShapeType="1"/>
          </p:cNvSpPr>
          <p:nvPr/>
        </p:nvSpPr>
        <p:spPr bwMode="auto">
          <a:xfrm>
            <a:off x="2528882" y="228600"/>
            <a:ext cx="6858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558" name="Line 6"/>
          <p:cNvSpPr>
            <a:spLocks noChangeShapeType="1"/>
          </p:cNvSpPr>
          <p:nvPr/>
        </p:nvSpPr>
        <p:spPr bwMode="auto">
          <a:xfrm>
            <a:off x="2528882" y="1028700"/>
            <a:ext cx="2286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559" name="Line 7"/>
          <p:cNvSpPr>
            <a:spLocks noChangeShapeType="1"/>
          </p:cNvSpPr>
          <p:nvPr/>
        </p:nvSpPr>
        <p:spPr bwMode="auto">
          <a:xfrm flipV="1">
            <a:off x="2757482" y="685800"/>
            <a:ext cx="0" cy="3429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560" name="Line 8"/>
          <p:cNvSpPr>
            <a:spLocks noChangeShapeType="1"/>
          </p:cNvSpPr>
          <p:nvPr/>
        </p:nvSpPr>
        <p:spPr bwMode="auto">
          <a:xfrm>
            <a:off x="2757482" y="685800"/>
            <a:ext cx="2286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561" name="Line 9"/>
          <p:cNvSpPr>
            <a:spLocks noChangeShapeType="1"/>
          </p:cNvSpPr>
          <p:nvPr/>
        </p:nvSpPr>
        <p:spPr bwMode="auto">
          <a:xfrm>
            <a:off x="3328982" y="114300"/>
            <a:ext cx="0" cy="2286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562" name="Line 10"/>
          <p:cNvSpPr>
            <a:spLocks noChangeShapeType="1"/>
          </p:cNvSpPr>
          <p:nvPr/>
        </p:nvSpPr>
        <p:spPr bwMode="auto">
          <a:xfrm>
            <a:off x="3214682" y="1028700"/>
            <a:ext cx="0" cy="1143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563" name="Line 11"/>
          <p:cNvSpPr>
            <a:spLocks noChangeShapeType="1"/>
          </p:cNvSpPr>
          <p:nvPr/>
        </p:nvSpPr>
        <p:spPr bwMode="auto">
          <a:xfrm>
            <a:off x="3214682" y="1143000"/>
            <a:ext cx="10287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564" name="Line 12"/>
          <p:cNvSpPr>
            <a:spLocks noChangeShapeType="1"/>
          </p:cNvSpPr>
          <p:nvPr/>
        </p:nvSpPr>
        <p:spPr bwMode="auto">
          <a:xfrm flipV="1">
            <a:off x="4243382" y="228600"/>
            <a:ext cx="0" cy="9144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565" name="Line 13"/>
          <p:cNvSpPr>
            <a:spLocks noChangeShapeType="1"/>
          </p:cNvSpPr>
          <p:nvPr/>
        </p:nvSpPr>
        <p:spPr bwMode="auto">
          <a:xfrm>
            <a:off x="4243382" y="228600"/>
            <a:ext cx="8001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566" name="AutoShape 14"/>
          <p:cNvSpPr>
            <a:spLocks noChangeArrowheads="1"/>
          </p:cNvSpPr>
          <p:nvPr/>
        </p:nvSpPr>
        <p:spPr bwMode="auto">
          <a:xfrm>
            <a:off x="4814882" y="571500"/>
            <a:ext cx="800100" cy="1257300"/>
          </a:xfrm>
          <a:prstGeom prst="flowChartMagneticDisk">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567" name="Rectangle 15"/>
          <p:cNvSpPr>
            <a:spLocks noChangeArrowheads="1"/>
          </p:cNvSpPr>
          <p:nvPr/>
        </p:nvSpPr>
        <p:spPr bwMode="auto">
          <a:xfrm>
            <a:off x="5157782" y="2514600"/>
            <a:ext cx="571500" cy="8001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Arial" pitchFamily="34" charset="0"/>
              </a:rPr>
              <a:t>Beer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Arial" pitchFamily="34" charset="0"/>
              </a:rPr>
              <a:t>Still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568" name="Line 16"/>
          <p:cNvSpPr>
            <a:spLocks noChangeShapeType="1"/>
          </p:cNvSpPr>
          <p:nvPr/>
        </p:nvSpPr>
        <p:spPr bwMode="auto">
          <a:xfrm>
            <a:off x="5386382" y="1828800"/>
            <a:ext cx="0" cy="6858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569" name="Line 17"/>
          <p:cNvSpPr>
            <a:spLocks noChangeShapeType="1"/>
          </p:cNvSpPr>
          <p:nvPr/>
        </p:nvSpPr>
        <p:spPr bwMode="auto">
          <a:xfrm>
            <a:off x="5500682" y="2286000"/>
            <a:ext cx="2286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570" name="Line 18"/>
          <p:cNvSpPr>
            <a:spLocks noChangeShapeType="1"/>
          </p:cNvSpPr>
          <p:nvPr/>
        </p:nvSpPr>
        <p:spPr bwMode="auto">
          <a:xfrm>
            <a:off x="4929182" y="3543300"/>
            <a:ext cx="3429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571" name="Line 19"/>
          <p:cNvSpPr>
            <a:spLocks noChangeShapeType="1"/>
          </p:cNvSpPr>
          <p:nvPr/>
        </p:nvSpPr>
        <p:spPr bwMode="auto">
          <a:xfrm flipV="1">
            <a:off x="5272082" y="3314700"/>
            <a:ext cx="0" cy="2286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572" name="Line 20"/>
          <p:cNvSpPr>
            <a:spLocks noChangeShapeType="1"/>
          </p:cNvSpPr>
          <p:nvPr/>
        </p:nvSpPr>
        <p:spPr bwMode="auto">
          <a:xfrm>
            <a:off x="5500682" y="3314700"/>
            <a:ext cx="0" cy="6858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573" name="Rectangle 21"/>
          <p:cNvSpPr>
            <a:spLocks noChangeArrowheads="1"/>
          </p:cNvSpPr>
          <p:nvPr/>
        </p:nvSpPr>
        <p:spPr bwMode="auto">
          <a:xfrm>
            <a:off x="3671882" y="3771900"/>
            <a:ext cx="1257300" cy="4572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IN" sz="1100" b="1" i="0" u="none" strike="noStrike" cap="none" normalizeH="0" baseline="0" smtClean="0">
                <a:ln>
                  <a:noFill/>
                </a:ln>
                <a:solidFill>
                  <a:schemeClr val="tx1"/>
                </a:solidFill>
                <a:effectLst/>
                <a:latin typeface="Calibri" pitchFamily="34" charset="0"/>
                <a:cs typeface="Arial" pitchFamily="34" charset="0"/>
              </a:rPr>
              <a:t>DistilleryWaste (Slops)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574" name="Rectangle 22"/>
          <p:cNvSpPr>
            <a:spLocks noChangeArrowheads="1"/>
          </p:cNvSpPr>
          <p:nvPr/>
        </p:nvSpPr>
        <p:spPr bwMode="auto">
          <a:xfrm>
            <a:off x="5729282" y="1943100"/>
            <a:ext cx="1257300" cy="4572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IN" sz="1100" b="1" i="0" u="none" strike="noStrike" cap="none" normalizeH="0" baseline="0" smtClean="0">
                <a:ln>
                  <a:noFill/>
                </a:ln>
                <a:solidFill>
                  <a:schemeClr val="tx1"/>
                </a:solidFill>
                <a:effectLst/>
                <a:latin typeface="Calibri" pitchFamily="34" charset="0"/>
                <a:cs typeface="Arial" pitchFamily="34" charset="0"/>
              </a:rPr>
              <a:t>Vapours of alcohol &amp; steam</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575" name="Line 23"/>
          <p:cNvSpPr>
            <a:spLocks noChangeShapeType="1"/>
          </p:cNvSpPr>
          <p:nvPr/>
        </p:nvSpPr>
        <p:spPr bwMode="auto">
          <a:xfrm flipH="1">
            <a:off x="4929182" y="4000500"/>
            <a:ext cx="5715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576" name="AutoShape 24"/>
          <p:cNvSpPr>
            <a:spLocks noChangeArrowheads="1"/>
          </p:cNvSpPr>
          <p:nvPr/>
        </p:nvSpPr>
        <p:spPr bwMode="auto">
          <a:xfrm>
            <a:off x="5272082" y="4686300"/>
            <a:ext cx="342900" cy="1028700"/>
          </a:xfrm>
          <a:prstGeom prst="flowChartAlternate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577" name="Line 25"/>
          <p:cNvSpPr>
            <a:spLocks noChangeShapeType="1"/>
          </p:cNvSpPr>
          <p:nvPr/>
        </p:nvSpPr>
        <p:spPr bwMode="auto">
          <a:xfrm>
            <a:off x="6186482" y="2400300"/>
            <a:ext cx="0" cy="19431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578" name="AutoShape 26"/>
          <p:cNvSpPr>
            <a:spLocks noChangeArrowheads="1"/>
          </p:cNvSpPr>
          <p:nvPr/>
        </p:nvSpPr>
        <p:spPr bwMode="auto">
          <a:xfrm>
            <a:off x="4357682" y="4686300"/>
            <a:ext cx="342900" cy="1028700"/>
          </a:xfrm>
          <a:prstGeom prst="flowChartAlternate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IN"/>
          </a:p>
        </p:txBody>
      </p:sp>
      <p:sp>
        <p:nvSpPr>
          <p:cNvPr id="23579" name="Line 27"/>
          <p:cNvSpPr>
            <a:spLocks noChangeShapeType="1"/>
          </p:cNvSpPr>
          <p:nvPr/>
        </p:nvSpPr>
        <p:spPr bwMode="auto">
          <a:xfrm flipH="1">
            <a:off x="5043482" y="4572000"/>
            <a:ext cx="3429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580" name="Line 28"/>
          <p:cNvSpPr>
            <a:spLocks noChangeShapeType="1"/>
          </p:cNvSpPr>
          <p:nvPr/>
        </p:nvSpPr>
        <p:spPr bwMode="auto">
          <a:xfrm>
            <a:off x="5357818" y="5786454"/>
            <a:ext cx="10287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581" name="Rectangle 29"/>
          <p:cNvSpPr>
            <a:spLocks noChangeArrowheads="1"/>
          </p:cNvSpPr>
          <p:nvPr/>
        </p:nvSpPr>
        <p:spPr bwMode="auto">
          <a:xfrm>
            <a:off x="6043618" y="6129354"/>
            <a:ext cx="685800" cy="4572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IN" sz="1100" b="0" i="0" u="none" strike="noStrike" cap="none" normalizeH="0" baseline="0" smtClean="0">
                <a:ln>
                  <a:noFill/>
                </a:ln>
                <a:solidFill>
                  <a:schemeClr val="tx1"/>
                </a:solidFill>
                <a:effectLst/>
                <a:latin typeface="Calibri" pitchFamily="34" charset="0"/>
                <a:cs typeface="Arial" pitchFamily="34" charset="0"/>
              </a:rPr>
              <a:t>   </a:t>
            </a:r>
            <a:r>
              <a:rPr kumimoji="0" lang="en-IN" sz="1100" b="1" i="0" u="none" strike="noStrike" cap="none" normalizeH="0" baseline="0" smtClean="0">
                <a:ln>
                  <a:noFill/>
                </a:ln>
                <a:solidFill>
                  <a:schemeClr val="tx1"/>
                </a:solidFill>
                <a:effectLst/>
                <a:latin typeface="Calibri" pitchFamily="34" charset="0"/>
                <a:cs typeface="Arial" pitchFamily="34" charset="0"/>
              </a:rPr>
              <a:t>Oil </a:t>
            </a:r>
          </a:p>
          <a:p>
            <a:pPr marL="0" marR="0" lvl="0" indent="0" algn="l" defTabSz="914400" rtl="0" eaLnBrk="1" fontAlgn="base" latinLnBrk="0" hangingPunct="1">
              <a:lnSpc>
                <a:spcPct val="100000"/>
              </a:lnSpc>
              <a:spcBef>
                <a:spcPct val="0"/>
              </a:spcBef>
              <a:spcAft>
                <a:spcPts val="1000"/>
              </a:spcAft>
              <a:buClrTx/>
              <a:buSzTx/>
              <a:buFontTx/>
              <a:buNone/>
              <a:tabLst/>
            </a:pPr>
            <a:r>
              <a:rPr kumimoji="0" lang="en-IN" sz="1100" b="1" i="0" u="none" strike="noStrike" cap="none" normalizeH="0" baseline="0" smtClean="0">
                <a:ln>
                  <a:noFill/>
                </a:ln>
                <a:solidFill>
                  <a:schemeClr val="tx1"/>
                </a:solidFill>
                <a:effectLst/>
                <a:latin typeface="Calibri" pitchFamily="34" charset="0"/>
                <a:cs typeface="Arial" pitchFamily="34" charset="0"/>
              </a:rPr>
              <a:t>Waste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582" name="Line 30"/>
          <p:cNvSpPr>
            <a:spLocks noChangeShapeType="1"/>
          </p:cNvSpPr>
          <p:nvPr/>
        </p:nvSpPr>
        <p:spPr bwMode="auto">
          <a:xfrm>
            <a:off x="6386518" y="5786454"/>
            <a:ext cx="0" cy="3429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583" name="Line 31"/>
          <p:cNvSpPr>
            <a:spLocks noChangeShapeType="1"/>
          </p:cNvSpPr>
          <p:nvPr/>
        </p:nvSpPr>
        <p:spPr bwMode="auto">
          <a:xfrm>
            <a:off x="6386518" y="6586554"/>
            <a:ext cx="0" cy="2286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584" name="Rectangle 32"/>
          <p:cNvSpPr>
            <a:spLocks noChangeArrowheads="1"/>
          </p:cNvSpPr>
          <p:nvPr/>
        </p:nvSpPr>
        <p:spPr bwMode="auto">
          <a:xfrm>
            <a:off x="6043618" y="6815154"/>
            <a:ext cx="571500" cy="4572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IN" sz="1100" b="1" i="0" u="none" strike="noStrike" cap="none" normalizeH="0" baseline="0" smtClean="0">
                <a:ln>
                  <a:noFill/>
                </a:ln>
                <a:solidFill>
                  <a:schemeClr val="tx1"/>
                </a:solidFill>
                <a:effectLst/>
                <a:latin typeface="Calibri" pitchFamily="34" charset="0"/>
                <a:cs typeface="Arial" pitchFamily="34" charset="0"/>
              </a:rPr>
              <a:t>Fusel oil</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585" name="Line 33"/>
          <p:cNvSpPr>
            <a:spLocks noChangeShapeType="1"/>
          </p:cNvSpPr>
          <p:nvPr/>
        </p:nvSpPr>
        <p:spPr bwMode="auto">
          <a:xfrm>
            <a:off x="5043482" y="228600"/>
            <a:ext cx="0" cy="3429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586" name="Rectangle 34"/>
          <p:cNvSpPr>
            <a:spLocks noChangeArrowheads="1"/>
          </p:cNvSpPr>
          <p:nvPr/>
        </p:nvSpPr>
        <p:spPr bwMode="auto">
          <a:xfrm>
            <a:off x="5272082" y="0"/>
            <a:ext cx="457200" cy="3429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IN" sz="1100" b="0" i="0" u="none" strike="noStrike" cap="none" normalizeH="0" baseline="0" smtClean="0">
                <a:ln>
                  <a:noFill/>
                </a:ln>
                <a:solidFill>
                  <a:schemeClr val="tx1"/>
                </a:solidFill>
                <a:effectLst/>
                <a:latin typeface="Calibri" pitchFamily="34" charset="0"/>
                <a:cs typeface="Arial" pitchFamily="34" charset="0"/>
              </a:rPr>
              <a:t>CO</a:t>
            </a:r>
            <a:r>
              <a:rPr kumimoji="0" lang="en-IN" sz="1100" b="0" i="0" u="none" strike="noStrike" cap="none" normalizeH="0" baseline="-25000" smtClean="0">
                <a:ln>
                  <a:noFill/>
                </a:ln>
                <a:solidFill>
                  <a:schemeClr val="tx1"/>
                </a:solidFill>
                <a:effectLst/>
                <a:latin typeface="Calibri" pitchFamily="34" charset="0"/>
                <a:cs typeface="Arial" pitchFamily="34" charset="0"/>
              </a:rPr>
              <a:t>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587" name="Line 35"/>
          <p:cNvSpPr>
            <a:spLocks noChangeShapeType="1"/>
          </p:cNvSpPr>
          <p:nvPr/>
        </p:nvSpPr>
        <p:spPr bwMode="auto">
          <a:xfrm flipV="1">
            <a:off x="5386382" y="342900"/>
            <a:ext cx="0" cy="2286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588" name="Rectangle 36"/>
          <p:cNvSpPr>
            <a:spLocks noChangeArrowheads="1"/>
          </p:cNvSpPr>
          <p:nvPr/>
        </p:nvSpPr>
        <p:spPr bwMode="auto">
          <a:xfrm>
            <a:off x="5843582" y="0"/>
            <a:ext cx="685800" cy="3429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IN" sz="1100" b="0" i="0" u="none" strike="noStrike" cap="none" normalizeH="0" baseline="0" smtClean="0">
                <a:ln>
                  <a:noFill/>
                </a:ln>
                <a:solidFill>
                  <a:schemeClr val="tx1"/>
                </a:solidFill>
                <a:effectLst/>
                <a:latin typeface="Calibri" pitchFamily="34" charset="0"/>
                <a:cs typeface="Arial" pitchFamily="34" charset="0"/>
              </a:rPr>
              <a:t>H</a:t>
            </a:r>
            <a:r>
              <a:rPr kumimoji="0" lang="en-IN" sz="1100" b="0" i="0" u="none" strike="noStrike" cap="none" normalizeH="0" baseline="-25000" smtClean="0">
                <a:ln>
                  <a:noFill/>
                </a:ln>
                <a:solidFill>
                  <a:schemeClr val="tx1"/>
                </a:solidFill>
                <a:effectLst/>
                <a:latin typeface="Calibri" pitchFamily="34" charset="0"/>
                <a:cs typeface="Arial" pitchFamily="34" charset="0"/>
              </a:rPr>
              <a:t>2</a:t>
            </a:r>
            <a:r>
              <a:rPr kumimoji="0" lang="en-IN" sz="1100" b="0" i="0" u="none" strike="noStrike" cap="none" normalizeH="0" baseline="0" smtClean="0">
                <a:ln>
                  <a:noFill/>
                </a:ln>
                <a:solidFill>
                  <a:schemeClr val="tx1"/>
                </a:solidFill>
                <a:effectLst/>
                <a:latin typeface="Calibri" pitchFamily="34" charset="0"/>
                <a:cs typeface="Arial" pitchFamily="34" charset="0"/>
              </a:rPr>
              <a:t>SO</a:t>
            </a:r>
            <a:r>
              <a:rPr kumimoji="0" lang="en-IN" sz="1100" b="0" i="0" u="none" strike="noStrike" cap="none" normalizeH="0" baseline="-25000" smtClean="0">
                <a:ln>
                  <a:noFill/>
                </a:ln>
                <a:solidFill>
                  <a:schemeClr val="tx1"/>
                </a:solidFill>
                <a:effectLst/>
                <a:latin typeface="Calibri" pitchFamily="34" charset="0"/>
                <a:cs typeface="Arial" pitchFamily="34" charset="0"/>
              </a:rPr>
              <a:t>4</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589" name="Rectangle 37"/>
          <p:cNvSpPr>
            <a:spLocks noChangeArrowheads="1"/>
          </p:cNvSpPr>
          <p:nvPr/>
        </p:nvSpPr>
        <p:spPr bwMode="auto">
          <a:xfrm>
            <a:off x="2871782" y="5029200"/>
            <a:ext cx="914400" cy="3429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Arial" pitchFamily="34" charset="0"/>
              </a:rPr>
              <a:t>Vaporizer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590" name="Line 38"/>
          <p:cNvSpPr>
            <a:spLocks noChangeShapeType="1"/>
          </p:cNvSpPr>
          <p:nvPr/>
        </p:nvSpPr>
        <p:spPr bwMode="auto">
          <a:xfrm>
            <a:off x="5043482" y="4572000"/>
            <a:ext cx="0" cy="8001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591" name="Line 39"/>
          <p:cNvSpPr>
            <a:spLocks noChangeShapeType="1"/>
          </p:cNvSpPr>
          <p:nvPr/>
        </p:nvSpPr>
        <p:spPr bwMode="auto">
          <a:xfrm>
            <a:off x="4471982" y="5715000"/>
            <a:ext cx="0" cy="2286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592" name="Line 40"/>
          <p:cNvSpPr>
            <a:spLocks noChangeShapeType="1"/>
          </p:cNvSpPr>
          <p:nvPr/>
        </p:nvSpPr>
        <p:spPr bwMode="auto">
          <a:xfrm flipV="1">
            <a:off x="4014782" y="4686300"/>
            <a:ext cx="0" cy="12573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593" name="Line 41"/>
          <p:cNvSpPr>
            <a:spLocks noChangeShapeType="1"/>
          </p:cNvSpPr>
          <p:nvPr/>
        </p:nvSpPr>
        <p:spPr bwMode="auto">
          <a:xfrm>
            <a:off x="3357554" y="5429264"/>
            <a:ext cx="0" cy="3429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594" name="Line 42"/>
          <p:cNvSpPr>
            <a:spLocks noChangeShapeType="1"/>
          </p:cNvSpPr>
          <p:nvPr/>
        </p:nvSpPr>
        <p:spPr bwMode="auto">
          <a:xfrm>
            <a:off x="4014782" y="5943600"/>
            <a:ext cx="4572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595" name="AutoShape 43"/>
          <p:cNvSpPr>
            <a:spLocks noChangeArrowheads="1"/>
          </p:cNvSpPr>
          <p:nvPr/>
        </p:nvSpPr>
        <p:spPr bwMode="auto">
          <a:xfrm>
            <a:off x="2928926" y="5715000"/>
            <a:ext cx="914400" cy="342900"/>
          </a:xfrm>
          <a:prstGeom prst="flowChart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Arial" pitchFamily="34" charset="0"/>
              </a:rPr>
              <a:t>Condenser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596" name="Rectangle 44"/>
          <p:cNvSpPr>
            <a:spLocks noChangeArrowheads="1"/>
          </p:cNvSpPr>
          <p:nvPr/>
        </p:nvSpPr>
        <p:spPr bwMode="auto">
          <a:xfrm>
            <a:off x="2928926" y="6515100"/>
            <a:ext cx="800100" cy="3429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IN" sz="1100" b="1" i="0" u="none" strike="noStrike" cap="none" normalizeH="0" baseline="0" smtClean="0">
                <a:ln>
                  <a:noFill/>
                </a:ln>
                <a:solidFill>
                  <a:schemeClr val="tx1"/>
                </a:solidFill>
                <a:effectLst/>
                <a:latin typeface="Calibri" pitchFamily="34" charset="0"/>
                <a:cs typeface="Arial" pitchFamily="34" charset="0"/>
              </a:rPr>
              <a:t>Alcohol</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597" name="Line 45"/>
          <p:cNvSpPr>
            <a:spLocks noChangeShapeType="1"/>
          </p:cNvSpPr>
          <p:nvPr/>
        </p:nvSpPr>
        <p:spPr bwMode="auto">
          <a:xfrm>
            <a:off x="3386126" y="6172200"/>
            <a:ext cx="0" cy="2286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598" name="AutoShape 46"/>
          <p:cNvSpPr>
            <a:spLocks noChangeArrowheads="1"/>
          </p:cNvSpPr>
          <p:nvPr/>
        </p:nvSpPr>
        <p:spPr bwMode="auto">
          <a:xfrm>
            <a:off x="1500182" y="2286000"/>
            <a:ext cx="228600" cy="914400"/>
          </a:xfrm>
          <a:prstGeom prst="flowChartMagneticDisk">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599" name="AutoShape 47"/>
          <p:cNvSpPr>
            <a:spLocks noChangeArrowheads="1"/>
          </p:cNvSpPr>
          <p:nvPr/>
        </p:nvSpPr>
        <p:spPr bwMode="auto">
          <a:xfrm>
            <a:off x="2071682" y="2286000"/>
            <a:ext cx="228600" cy="914400"/>
          </a:xfrm>
          <a:prstGeom prst="flowChartMagneticDisk">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600" name="Line 48"/>
          <p:cNvSpPr>
            <a:spLocks noChangeShapeType="1"/>
          </p:cNvSpPr>
          <p:nvPr/>
        </p:nvSpPr>
        <p:spPr bwMode="auto">
          <a:xfrm>
            <a:off x="2757482" y="3200400"/>
            <a:ext cx="5715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601" name="Line 49"/>
          <p:cNvSpPr>
            <a:spLocks noChangeShapeType="1"/>
          </p:cNvSpPr>
          <p:nvPr/>
        </p:nvSpPr>
        <p:spPr bwMode="auto">
          <a:xfrm flipH="1">
            <a:off x="2757482" y="2628900"/>
            <a:ext cx="228600" cy="4572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602" name="Line 50"/>
          <p:cNvSpPr>
            <a:spLocks noChangeShapeType="1"/>
          </p:cNvSpPr>
          <p:nvPr/>
        </p:nvSpPr>
        <p:spPr bwMode="auto">
          <a:xfrm>
            <a:off x="3100382" y="2628900"/>
            <a:ext cx="228600" cy="4572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603" name="Rectangle 51"/>
          <p:cNvSpPr>
            <a:spLocks noChangeArrowheads="1"/>
          </p:cNvSpPr>
          <p:nvPr/>
        </p:nvSpPr>
        <p:spPr bwMode="auto">
          <a:xfrm>
            <a:off x="3671882" y="2628900"/>
            <a:ext cx="342900" cy="5715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IN"/>
          </a:p>
        </p:txBody>
      </p:sp>
      <p:sp>
        <p:nvSpPr>
          <p:cNvPr id="23604" name="Line 52"/>
          <p:cNvSpPr>
            <a:spLocks noChangeShapeType="1"/>
          </p:cNvSpPr>
          <p:nvPr/>
        </p:nvSpPr>
        <p:spPr bwMode="auto">
          <a:xfrm>
            <a:off x="2414582" y="2857500"/>
            <a:ext cx="3429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605" name="Line 53"/>
          <p:cNvSpPr>
            <a:spLocks noChangeShapeType="1"/>
          </p:cNvSpPr>
          <p:nvPr/>
        </p:nvSpPr>
        <p:spPr bwMode="auto">
          <a:xfrm>
            <a:off x="1728782" y="2857500"/>
            <a:ext cx="2286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606" name="Line 54"/>
          <p:cNvSpPr>
            <a:spLocks noChangeShapeType="1"/>
          </p:cNvSpPr>
          <p:nvPr/>
        </p:nvSpPr>
        <p:spPr bwMode="auto">
          <a:xfrm>
            <a:off x="3328982" y="2857500"/>
            <a:ext cx="2286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607" name="Line 55"/>
          <p:cNvSpPr>
            <a:spLocks noChangeShapeType="1"/>
          </p:cNvSpPr>
          <p:nvPr/>
        </p:nvSpPr>
        <p:spPr bwMode="auto">
          <a:xfrm>
            <a:off x="4129082" y="2857500"/>
            <a:ext cx="2286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608" name="Rectangle 56"/>
          <p:cNvSpPr>
            <a:spLocks noChangeArrowheads="1"/>
          </p:cNvSpPr>
          <p:nvPr/>
        </p:nvSpPr>
        <p:spPr bwMode="auto">
          <a:xfrm>
            <a:off x="4471982" y="2400300"/>
            <a:ext cx="342900" cy="8001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IN"/>
          </a:p>
        </p:txBody>
      </p:sp>
      <p:sp>
        <p:nvSpPr>
          <p:cNvPr id="23609" name="Line 57"/>
          <p:cNvSpPr>
            <a:spLocks noChangeShapeType="1"/>
          </p:cNvSpPr>
          <p:nvPr/>
        </p:nvSpPr>
        <p:spPr bwMode="auto">
          <a:xfrm>
            <a:off x="3786182" y="3429000"/>
            <a:ext cx="10287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610" name="Line 58"/>
          <p:cNvSpPr>
            <a:spLocks noChangeShapeType="1"/>
          </p:cNvSpPr>
          <p:nvPr/>
        </p:nvSpPr>
        <p:spPr bwMode="auto">
          <a:xfrm flipH="1">
            <a:off x="1500182" y="3429000"/>
            <a:ext cx="6858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611" name="Line 59"/>
          <p:cNvSpPr>
            <a:spLocks noChangeShapeType="1"/>
          </p:cNvSpPr>
          <p:nvPr/>
        </p:nvSpPr>
        <p:spPr bwMode="auto">
          <a:xfrm flipV="1">
            <a:off x="1500182" y="3314700"/>
            <a:ext cx="0" cy="1143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612" name="Line 60"/>
          <p:cNvSpPr>
            <a:spLocks noChangeShapeType="1"/>
          </p:cNvSpPr>
          <p:nvPr/>
        </p:nvSpPr>
        <p:spPr bwMode="auto">
          <a:xfrm>
            <a:off x="4814882" y="2857500"/>
            <a:ext cx="2286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613" name="Line 61"/>
          <p:cNvSpPr>
            <a:spLocks noChangeShapeType="1"/>
          </p:cNvSpPr>
          <p:nvPr/>
        </p:nvSpPr>
        <p:spPr bwMode="auto">
          <a:xfrm flipV="1">
            <a:off x="5043482" y="2171700"/>
            <a:ext cx="0" cy="6858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614" name="Line 62"/>
          <p:cNvSpPr>
            <a:spLocks noChangeShapeType="1"/>
          </p:cNvSpPr>
          <p:nvPr/>
        </p:nvSpPr>
        <p:spPr bwMode="auto">
          <a:xfrm flipH="1">
            <a:off x="4586282" y="2171700"/>
            <a:ext cx="4572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615" name="Line 63"/>
          <p:cNvSpPr>
            <a:spLocks noChangeShapeType="1"/>
          </p:cNvSpPr>
          <p:nvPr/>
        </p:nvSpPr>
        <p:spPr bwMode="auto">
          <a:xfrm flipV="1">
            <a:off x="4586282" y="457200"/>
            <a:ext cx="0" cy="17145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616" name="Line 64"/>
          <p:cNvSpPr>
            <a:spLocks noChangeShapeType="1"/>
          </p:cNvSpPr>
          <p:nvPr/>
        </p:nvSpPr>
        <p:spPr bwMode="auto">
          <a:xfrm>
            <a:off x="4586282" y="457200"/>
            <a:ext cx="3429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617" name="Line 65"/>
          <p:cNvSpPr>
            <a:spLocks noChangeShapeType="1"/>
          </p:cNvSpPr>
          <p:nvPr/>
        </p:nvSpPr>
        <p:spPr bwMode="auto">
          <a:xfrm>
            <a:off x="4929182" y="457200"/>
            <a:ext cx="0" cy="1143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618" name="Line 66"/>
          <p:cNvSpPr>
            <a:spLocks noChangeShapeType="1"/>
          </p:cNvSpPr>
          <p:nvPr/>
        </p:nvSpPr>
        <p:spPr bwMode="auto">
          <a:xfrm flipV="1">
            <a:off x="5500682" y="4343400"/>
            <a:ext cx="6858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619" name="Line 67"/>
          <p:cNvSpPr>
            <a:spLocks noChangeShapeType="1"/>
          </p:cNvSpPr>
          <p:nvPr/>
        </p:nvSpPr>
        <p:spPr bwMode="auto">
          <a:xfrm>
            <a:off x="5500682" y="4343400"/>
            <a:ext cx="0" cy="3429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620" name="Line 68"/>
          <p:cNvSpPr>
            <a:spLocks noChangeShapeType="1"/>
          </p:cNvSpPr>
          <p:nvPr/>
        </p:nvSpPr>
        <p:spPr bwMode="auto">
          <a:xfrm flipH="1">
            <a:off x="5500682" y="457200"/>
            <a:ext cx="5715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23621" name="Line 69"/>
          <p:cNvSpPr>
            <a:spLocks noChangeShapeType="1"/>
          </p:cNvSpPr>
          <p:nvPr/>
        </p:nvSpPr>
        <p:spPr bwMode="auto">
          <a:xfrm>
            <a:off x="5500682" y="457200"/>
            <a:ext cx="0" cy="1143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IN"/>
          </a:p>
        </p:txBody>
      </p:sp>
      <p:sp>
        <p:nvSpPr>
          <p:cNvPr id="73" name="Content Placeholder 72"/>
          <p:cNvSpPr>
            <a:spLocks noGrp="1"/>
          </p:cNvSpPr>
          <p:nvPr>
            <p:ph idx="1"/>
          </p:nvPr>
        </p:nvSpPr>
        <p:spPr>
          <a:xfrm>
            <a:off x="457200" y="0"/>
            <a:ext cx="8229600" cy="6858000"/>
          </a:xfrm>
        </p:spPr>
        <p:txBody>
          <a:bodyPr>
            <a:normAutofit/>
          </a:bodyPr>
          <a:lstStyle/>
          <a:p>
            <a:pPr>
              <a:buNone/>
            </a:pPr>
            <a:r>
              <a:rPr lang="en-US" sz="1200" dirty="0" smtClean="0"/>
              <a:t>                                                                            Water</a:t>
            </a:r>
          </a:p>
          <a:p>
            <a:pPr>
              <a:buNone/>
            </a:pPr>
            <a:endParaRPr lang="en-US" sz="1200" dirty="0" smtClean="0"/>
          </a:p>
          <a:p>
            <a:pPr>
              <a:buNone/>
            </a:pPr>
            <a:endParaRPr lang="en-US" sz="1200" dirty="0" smtClean="0"/>
          </a:p>
          <a:p>
            <a:pPr>
              <a:buNone/>
            </a:pPr>
            <a:endParaRPr lang="en-US" sz="1200" dirty="0" smtClean="0"/>
          </a:p>
          <a:p>
            <a:pPr>
              <a:buNone/>
            </a:pPr>
            <a:r>
              <a:rPr lang="en-US" sz="1200" dirty="0" smtClean="0"/>
              <a:t>                                                                                                                                                    </a:t>
            </a:r>
          </a:p>
          <a:p>
            <a:pPr>
              <a:buNone/>
            </a:pPr>
            <a:r>
              <a:rPr lang="en-US" sz="1200" dirty="0" smtClean="0"/>
              <a:t>                                                                  </a:t>
            </a:r>
            <a:r>
              <a:rPr lang="en-US" sz="1200" b="1" dirty="0" smtClean="0"/>
              <a:t>Adjustment                                                             </a:t>
            </a:r>
            <a:r>
              <a:rPr lang="en-US" sz="1200" b="1" dirty="0" err="1" smtClean="0"/>
              <a:t>Fermentor</a:t>
            </a:r>
            <a:endParaRPr lang="en-US" sz="1200" b="1" dirty="0" smtClean="0"/>
          </a:p>
          <a:p>
            <a:pPr>
              <a:buNone/>
            </a:pPr>
            <a:r>
              <a:rPr lang="en-US" sz="1200" b="1" dirty="0" smtClean="0"/>
              <a:t>                                                                 Tank/ diluter                                                            </a:t>
            </a:r>
            <a:r>
              <a:rPr lang="en-US" sz="1200" dirty="0" smtClean="0"/>
              <a:t>Temp.70-80</a:t>
            </a:r>
            <a:r>
              <a:rPr lang="en-US" sz="1200" baseline="30000" dirty="0" smtClean="0"/>
              <a:t>0</a:t>
            </a:r>
            <a:r>
              <a:rPr lang="en-US" sz="1200" dirty="0" smtClean="0"/>
              <a:t>F</a:t>
            </a:r>
            <a:endParaRPr lang="en-US" sz="1200" b="1" dirty="0" smtClean="0"/>
          </a:p>
          <a:p>
            <a:pPr>
              <a:buNone/>
            </a:pPr>
            <a:r>
              <a:rPr lang="en-US" sz="1200" b="1" dirty="0" smtClean="0"/>
              <a:t>                                                                 </a:t>
            </a:r>
            <a:r>
              <a:rPr lang="en-US" sz="1200" dirty="0" smtClean="0"/>
              <a:t>Sugar content – 10 –18%                                        pH 4.0 – 4.5</a:t>
            </a:r>
            <a:endParaRPr lang="en-IN" sz="1200" dirty="0" smtClean="0"/>
          </a:p>
          <a:p>
            <a:pPr>
              <a:buNone/>
            </a:pPr>
            <a:r>
              <a:rPr lang="en-US" sz="1200" dirty="0" smtClean="0"/>
              <a:t>                                                            </a:t>
            </a:r>
            <a:r>
              <a:rPr lang="en-US" sz="1200" b="1" dirty="0" smtClean="0"/>
              <a:t>     </a:t>
            </a:r>
            <a:r>
              <a:rPr lang="en-US" sz="1200" dirty="0" smtClean="0"/>
              <a:t>pH – 4.0 – 4.5</a:t>
            </a:r>
            <a:r>
              <a:rPr lang="en-US" sz="1200" b="1" dirty="0" smtClean="0"/>
              <a:t>                                                         </a:t>
            </a:r>
            <a:r>
              <a:rPr lang="en-US" sz="1200" dirty="0" smtClean="0"/>
              <a:t>F. Time-50 hrs</a:t>
            </a:r>
            <a:endParaRPr lang="en-IN" sz="1200" dirty="0" smtClean="0"/>
          </a:p>
          <a:p>
            <a:pPr>
              <a:buNone/>
            </a:pPr>
            <a:endParaRPr lang="en-US" sz="1200" dirty="0" smtClean="0"/>
          </a:p>
          <a:p>
            <a:pPr>
              <a:buNone/>
            </a:pPr>
            <a:endParaRPr lang="en-US" sz="1200" dirty="0" smtClean="0"/>
          </a:p>
          <a:p>
            <a:pPr>
              <a:buNone/>
            </a:pPr>
            <a:endParaRPr lang="en-US" sz="1200" dirty="0" smtClean="0"/>
          </a:p>
          <a:p>
            <a:pPr>
              <a:buNone/>
            </a:pPr>
            <a:endParaRPr lang="en-US" sz="1200" dirty="0" smtClean="0"/>
          </a:p>
          <a:p>
            <a:pPr>
              <a:buNone/>
            </a:pPr>
            <a:endParaRPr lang="en-US" sz="1200" dirty="0" smtClean="0"/>
          </a:p>
          <a:p>
            <a:pPr>
              <a:buNone/>
            </a:pPr>
            <a:endParaRPr lang="en-US" sz="1200" dirty="0" smtClean="0"/>
          </a:p>
          <a:p>
            <a:pPr>
              <a:buNone/>
            </a:pPr>
            <a:r>
              <a:rPr lang="en-US" sz="1200" dirty="0" smtClean="0"/>
              <a:t>                                                 </a:t>
            </a:r>
            <a:r>
              <a:rPr lang="en-US" sz="1200" dirty="0" err="1" smtClean="0"/>
              <a:t>Inoculom</a:t>
            </a:r>
            <a:r>
              <a:rPr lang="en-US" sz="1200" dirty="0" smtClean="0"/>
              <a:t> preparation</a:t>
            </a:r>
          </a:p>
          <a:p>
            <a:pPr>
              <a:buNone/>
            </a:pPr>
            <a:r>
              <a:rPr lang="en-US" sz="1200" dirty="0" smtClean="0"/>
              <a:t>                                                                                                 Steam</a:t>
            </a:r>
          </a:p>
          <a:p>
            <a:pPr>
              <a:buNone/>
            </a:pPr>
            <a:endParaRPr lang="en-US" sz="1200" dirty="0" smtClean="0"/>
          </a:p>
          <a:p>
            <a:pPr>
              <a:buNone/>
            </a:pPr>
            <a:endParaRPr lang="en-US" sz="1200" dirty="0" smtClean="0"/>
          </a:p>
          <a:p>
            <a:pPr>
              <a:buNone/>
            </a:pPr>
            <a:endParaRPr lang="en-US" sz="1200" dirty="0" smtClean="0"/>
          </a:p>
          <a:p>
            <a:pPr>
              <a:buNone/>
            </a:pPr>
            <a:endParaRPr lang="en-US" sz="1200" dirty="0" smtClean="0"/>
          </a:p>
          <a:p>
            <a:pPr>
              <a:buNone/>
            </a:pPr>
            <a:endParaRPr lang="en-US" sz="1200" dirty="0" smtClean="0"/>
          </a:p>
          <a:p>
            <a:pPr>
              <a:buNone/>
            </a:pPr>
            <a:endParaRPr lang="en-US" sz="1200" dirty="0" smtClean="0"/>
          </a:p>
          <a:p>
            <a:pPr>
              <a:buNone/>
            </a:pPr>
            <a:endParaRPr lang="en-US" sz="1200" dirty="0" smtClean="0"/>
          </a:p>
          <a:p>
            <a:pPr>
              <a:buNone/>
            </a:pPr>
            <a:endParaRPr lang="en-US" sz="1200" dirty="0" smtClean="0"/>
          </a:p>
          <a:p>
            <a:pPr>
              <a:buNone/>
            </a:pPr>
            <a:endParaRPr lang="en-US" sz="1200" dirty="0" smtClean="0"/>
          </a:p>
          <a:p>
            <a:pPr>
              <a:buNone/>
            </a:pPr>
            <a:endParaRPr lang="en-US" sz="1200" dirty="0" smtClean="0"/>
          </a:p>
          <a:p>
            <a:pPr>
              <a:buNone/>
            </a:pPr>
            <a:endParaRPr lang="en-US" sz="1200" dirty="0" smtClean="0"/>
          </a:p>
          <a:p>
            <a:pPr>
              <a:buNone/>
            </a:pPr>
            <a:r>
              <a:rPr lang="en-US" sz="1200" dirty="0" smtClean="0"/>
              <a:t>                                                                                                        </a:t>
            </a:r>
            <a:r>
              <a:rPr lang="en-US" sz="1200" b="1" dirty="0" smtClean="0"/>
              <a:t>Purifying</a:t>
            </a:r>
            <a:r>
              <a:rPr lang="en-US" sz="1200" dirty="0" smtClean="0"/>
              <a:t>        </a:t>
            </a:r>
            <a:r>
              <a:rPr lang="en-US" sz="1200" b="1" dirty="0" smtClean="0"/>
              <a:t>Rectifying</a:t>
            </a:r>
          </a:p>
          <a:p>
            <a:pPr>
              <a:buNone/>
            </a:pPr>
            <a:r>
              <a:rPr lang="en-US" sz="1200" b="1" dirty="0" smtClean="0"/>
              <a:t>                                                                                                         column           </a:t>
            </a:r>
            <a:r>
              <a:rPr lang="en-US" sz="1200" b="1" dirty="0" err="1" smtClean="0"/>
              <a:t>column</a:t>
            </a:r>
            <a:endParaRPr lang="en-IN" sz="1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a:bodyPr>
          <a:lstStyle/>
          <a:p>
            <a:pPr>
              <a:buClr>
                <a:srgbClr val="FF0000"/>
              </a:buClr>
            </a:pPr>
            <a:r>
              <a:rPr lang="en-US" b="1" dirty="0">
                <a:solidFill>
                  <a:srgbClr val="FF0066"/>
                </a:solidFill>
                <a:latin typeface="Cambria" pitchFamily="18" charset="0"/>
              </a:rPr>
              <a:t>INDUSTRIAL PRODUCTION OF ETHYL ALCOHOL FROM    </a:t>
            </a:r>
            <a:r>
              <a:rPr lang="en-US" b="1" dirty="0" smtClean="0">
                <a:solidFill>
                  <a:srgbClr val="FF0066"/>
                </a:solidFill>
                <a:latin typeface="Cambria" pitchFamily="18" charset="0"/>
              </a:rPr>
              <a:t>MOLASSES</a:t>
            </a:r>
          </a:p>
          <a:p>
            <a:pPr marL="457200" indent="-457200" algn="just">
              <a:buFont typeface="Arial" pitchFamily="34" charset="0"/>
              <a:buChar char="•"/>
            </a:pPr>
            <a:r>
              <a:rPr lang="en-US" dirty="0" smtClean="0">
                <a:solidFill>
                  <a:srgbClr val="0000FF"/>
                </a:solidFill>
                <a:latin typeface="Cambria" pitchFamily="18" charset="0"/>
              </a:rPr>
              <a:t>In </a:t>
            </a:r>
            <a:r>
              <a:rPr lang="en-US" dirty="0">
                <a:solidFill>
                  <a:srgbClr val="0000FF"/>
                </a:solidFill>
                <a:latin typeface="Cambria" pitchFamily="18" charset="0"/>
              </a:rPr>
              <a:t>India molasses (obtained from sugar factories) is the most important raw material used for alcohol production</a:t>
            </a:r>
            <a:r>
              <a:rPr lang="en-US" dirty="0" smtClean="0">
                <a:solidFill>
                  <a:srgbClr val="0000FF"/>
                </a:solidFill>
                <a:latin typeface="Cambria" pitchFamily="18" charset="0"/>
              </a:rPr>
              <a:t>.</a:t>
            </a:r>
          </a:p>
          <a:p>
            <a:pPr marL="457200" indent="-457200" algn="just">
              <a:buFont typeface="Arial" pitchFamily="34" charset="0"/>
              <a:buChar char="•"/>
            </a:pPr>
            <a:r>
              <a:rPr lang="en-US" dirty="0" smtClean="0">
                <a:solidFill>
                  <a:srgbClr val="FF0000"/>
                </a:solidFill>
                <a:latin typeface="Cambria" pitchFamily="18" charset="0"/>
              </a:rPr>
              <a:t>The alcohol </a:t>
            </a:r>
            <a:r>
              <a:rPr lang="en-US" dirty="0">
                <a:solidFill>
                  <a:srgbClr val="FF0000"/>
                </a:solidFill>
                <a:latin typeface="Cambria" pitchFamily="18" charset="0"/>
              </a:rPr>
              <a:t>manufacturing process involves following steps. </a:t>
            </a:r>
            <a:endParaRPr lang="en-US" dirty="0" smtClean="0">
              <a:solidFill>
                <a:srgbClr val="FF0000"/>
              </a:solidFill>
              <a:latin typeface="Cambria" pitchFamily="18" charset="0"/>
            </a:endParaRPr>
          </a:p>
          <a:p>
            <a:pPr algn="just"/>
            <a:r>
              <a:rPr lang="en-US" b="1" dirty="0" smtClean="0">
                <a:solidFill>
                  <a:srgbClr val="333300"/>
                </a:solidFill>
                <a:latin typeface="Cambria" pitchFamily="18" charset="0"/>
              </a:rPr>
              <a:t>	1</a:t>
            </a:r>
            <a:r>
              <a:rPr lang="en-US" b="1" dirty="0">
                <a:solidFill>
                  <a:srgbClr val="333300"/>
                </a:solidFill>
                <a:latin typeface="Cambria" pitchFamily="18" charset="0"/>
              </a:rPr>
              <a:t>) </a:t>
            </a:r>
            <a:r>
              <a:rPr lang="en-US" b="1" dirty="0" smtClean="0">
                <a:solidFill>
                  <a:srgbClr val="333300"/>
                </a:solidFill>
                <a:latin typeface="Cambria" pitchFamily="18" charset="0"/>
              </a:rPr>
              <a:t>Microorganism</a:t>
            </a:r>
          </a:p>
          <a:p>
            <a:pPr algn="just"/>
            <a:r>
              <a:rPr lang="en-US" b="1" dirty="0" smtClean="0">
                <a:solidFill>
                  <a:srgbClr val="FF0000"/>
                </a:solidFill>
                <a:latin typeface="Cambria" pitchFamily="18" charset="0"/>
              </a:rPr>
              <a:t>	2</a:t>
            </a:r>
            <a:r>
              <a:rPr lang="en-US" b="1" dirty="0">
                <a:solidFill>
                  <a:srgbClr val="FF0000"/>
                </a:solidFill>
                <a:latin typeface="Cambria" pitchFamily="18" charset="0"/>
              </a:rPr>
              <a:t>) Preparation of </a:t>
            </a:r>
            <a:r>
              <a:rPr lang="en-US" b="1" dirty="0" smtClean="0">
                <a:solidFill>
                  <a:srgbClr val="FF0000"/>
                </a:solidFill>
                <a:latin typeface="Cambria" pitchFamily="18" charset="0"/>
              </a:rPr>
              <a:t>inoculum</a:t>
            </a:r>
          </a:p>
          <a:p>
            <a:pPr algn="just"/>
            <a:r>
              <a:rPr lang="en-US" b="1" dirty="0" smtClean="0">
                <a:solidFill>
                  <a:srgbClr val="002060"/>
                </a:solidFill>
                <a:latin typeface="Cambria" pitchFamily="18" charset="0"/>
              </a:rPr>
              <a:t>	3</a:t>
            </a:r>
            <a:r>
              <a:rPr lang="en-US" b="1" dirty="0">
                <a:solidFill>
                  <a:srgbClr val="002060"/>
                </a:solidFill>
                <a:latin typeface="Cambria" pitchFamily="18" charset="0"/>
              </a:rPr>
              <a:t>) Preparation of fermentation </a:t>
            </a:r>
            <a:r>
              <a:rPr lang="en-US" b="1" dirty="0" smtClean="0">
                <a:solidFill>
                  <a:srgbClr val="002060"/>
                </a:solidFill>
                <a:latin typeface="Cambria" pitchFamily="18" charset="0"/>
              </a:rPr>
              <a:t>medium</a:t>
            </a:r>
          </a:p>
          <a:p>
            <a:pPr algn="just"/>
            <a:r>
              <a:rPr lang="en-US" b="1" dirty="0" smtClean="0">
                <a:solidFill>
                  <a:srgbClr val="C00000"/>
                </a:solidFill>
                <a:latin typeface="Cambria" pitchFamily="18" charset="0"/>
              </a:rPr>
              <a:t>	4</a:t>
            </a:r>
            <a:r>
              <a:rPr lang="en-US" b="1" dirty="0">
                <a:solidFill>
                  <a:srgbClr val="C00000"/>
                </a:solidFill>
                <a:latin typeface="Cambria" pitchFamily="18" charset="0"/>
              </a:rPr>
              <a:t>) Fermentation conditi</a:t>
            </a:r>
            <a:r>
              <a:rPr lang="en-US" b="1" dirty="0">
                <a:solidFill>
                  <a:srgbClr val="C00000"/>
                </a:solidFill>
              </a:rPr>
              <a:t>ons </a:t>
            </a:r>
            <a:endParaRPr lang="en-US" b="1" dirty="0" smtClean="0">
              <a:solidFill>
                <a:srgbClr val="C00000"/>
              </a:solidFill>
            </a:endParaRPr>
          </a:p>
          <a:p>
            <a:pPr algn="just"/>
            <a:r>
              <a:rPr lang="en-US" b="1" dirty="0" smtClean="0">
                <a:solidFill>
                  <a:srgbClr val="0000FF"/>
                </a:solidFill>
              </a:rPr>
              <a:t>	5</a:t>
            </a:r>
            <a:r>
              <a:rPr lang="en-US" b="1" dirty="0">
                <a:solidFill>
                  <a:srgbClr val="0000FF"/>
                </a:solidFill>
              </a:rPr>
              <a:t>) Recovery</a:t>
            </a:r>
            <a:endParaRPr lang="en-IN" dirty="0">
              <a:solidFill>
                <a:srgbClr val="0000FF"/>
              </a:solidFill>
            </a:endParaRPr>
          </a:p>
          <a:p>
            <a:pPr marL="457200" indent="-457200" algn="just">
              <a:buFont typeface="Arial" pitchFamily="34" charset="0"/>
              <a:buChar char="•"/>
            </a:pPr>
            <a:endParaRPr lang="en-IN" dirty="0">
              <a:solidFill>
                <a:srgbClr val="0000FF"/>
              </a:solidFill>
            </a:endParaRPr>
          </a:p>
          <a:p>
            <a:endParaRPr lang="en-IN"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marL="0" indent="0">
              <a:buNone/>
            </a:pPr>
            <a:r>
              <a:rPr lang="en-US" b="1" dirty="0">
                <a:solidFill>
                  <a:srgbClr val="FF0066"/>
                </a:solidFill>
              </a:rPr>
              <a:t>1.</a:t>
            </a:r>
            <a:r>
              <a:rPr lang="en-US" b="1" u="sng" dirty="0">
                <a:solidFill>
                  <a:srgbClr val="FF0066"/>
                </a:solidFill>
              </a:rPr>
              <a:t> </a:t>
            </a:r>
            <a:r>
              <a:rPr lang="en-US" b="1" u="sng" dirty="0" smtClean="0">
                <a:solidFill>
                  <a:srgbClr val="FF0066"/>
                </a:solidFill>
              </a:rPr>
              <a:t>MICROORGANISM</a:t>
            </a:r>
            <a:r>
              <a:rPr lang="en-US" dirty="0" smtClean="0">
                <a:solidFill>
                  <a:srgbClr val="FF0066"/>
                </a:solidFill>
              </a:rPr>
              <a:t>–</a:t>
            </a:r>
          </a:p>
          <a:p>
            <a:pPr algn="just">
              <a:buFont typeface="Wingdings" pitchFamily="2" charset="2"/>
              <a:buChar char="§"/>
            </a:pPr>
            <a:r>
              <a:rPr lang="en-US" dirty="0" smtClean="0">
                <a:solidFill>
                  <a:srgbClr val="FF0000"/>
                </a:solidFill>
                <a:latin typeface="Cambria" pitchFamily="18" charset="0"/>
              </a:rPr>
              <a:t>Yeasts </a:t>
            </a:r>
            <a:r>
              <a:rPr lang="en-US" dirty="0">
                <a:solidFill>
                  <a:srgbClr val="FF0000"/>
                </a:solidFill>
                <a:latin typeface="Cambria" pitchFamily="18" charset="0"/>
              </a:rPr>
              <a:t>are the important organisms involved in alcohol production</a:t>
            </a:r>
            <a:r>
              <a:rPr lang="en-US" dirty="0" smtClean="0">
                <a:solidFill>
                  <a:srgbClr val="FF0000"/>
                </a:solidFill>
                <a:latin typeface="Cambria" pitchFamily="18" charset="0"/>
              </a:rPr>
              <a:t>.</a:t>
            </a:r>
          </a:p>
          <a:p>
            <a:pPr algn="just">
              <a:buFont typeface="Wingdings" pitchFamily="2" charset="2"/>
              <a:buChar char="§"/>
            </a:pPr>
            <a:r>
              <a:rPr lang="en-US" dirty="0" smtClean="0">
                <a:solidFill>
                  <a:srgbClr val="0000FF"/>
                </a:solidFill>
                <a:latin typeface="Cambria" pitchFamily="18" charset="0"/>
              </a:rPr>
              <a:t>Certain </a:t>
            </a:r>
            <a:r>
              <a:rPr lang="en-US" dirty="0">
                <a:solidFill>
                  <a:srgbClr val="0000FF"/>
                </a:solidFill>
                <a:latin typeface="Cambria" pitchFamily="18" charset="0"/>
              </a:rPr>
              <a:t>types of yeast possessing following properties are </a:t>
            </a:r>
            <a:r>
              <a:rPr lang="en-US" dirty="0" smtClean="0">
                <a:solidFill>
                  <a:srgbClr val="0000FF"/>
                </a:solidFill>
                <a:latin typeface="Cambria" pitchFamily="18" charset="0"/>
              </a:rPr>
              <a:t>used</a:t>
            </a:r>
          </a:p>
          <a:p>
            <a:pPr algn="just">
              <a:buFont typeface="Wingdings" pitchFamily="2" charset="2"/>
              <a:buChar char="§"/>
            </a:pPr>
            <a:r>
              <a:rPr lang="en-US" dirty="0" smtClean="0">
                <a:solidFill>
                  <a:srgbClr val="C00000"/>
                </a:solidFill>
                <a:latin typeface="Cambria" pitchFamily="18" charset="0"/>
              </a:rPr>
              <a:t>A)Able </a:t>
            </a:r>
            <a:r>
              <a:rPr lang="en-US" dirty="0">
                <a:solidFill>
                  <a:srgbClr val="C00000"/>
                </a:solidFill>
                <a:latin typeface="Cambria" pitchFamily="18" charset="0"/>
              </a:rPr>
              <a:t>to produce high concentration of alcohol</a:t>
            </a:r>
            <a:r>
              <a:rPr lang="en-US" dirty="0" smtClean="0">
                <a:solidFill>
                  <a:srgbClr val="C00000"/>
                </a:solidFill>
                <a:latin typeface="Cambria" pitchFamily="18" charset="0"/>
              </a:rPr>
              <a:t>.</a:t>
            </a:r>
          </a:p>
          <a:p>
            <a:pPr algn="just">
              <a:buFont typeface="Wingdings" pitchFamily="2" charset="2"/>
              <a:buChar char="§"/>
            </a:pPr>
            <a:r>
              <a:rPr lang="en-US" dirty="0" smtClean="0">
                <a:solidFill>
                  <a:srgbClr val="333300"/>
                </a:solidFill>
                <a:latin typeface="Cambria" pitchFamily="18" charset="0"/>
              </a:rPr>
              <a:t>B)Having </a:t>
            </a:r>
            <a:r>
              <a:rPr lang="en-US" dirty="0">
                <a:solidFill>
                  <a:srgbClr val="333300"/>
                </a:solidFill>
                <a:latin typeface="Cambria" pitchFamily="18" charset="0"/>
              </a:rPr>
              <a:t>high alcohol </a:t>
            </a:r>
            <a:r>
              <a:rPr lang="en-US" dirty="0" smtClean="0">
                <a:solidFill>
                  <a:srgbClr val="333300"/>
                </a:solidFill>
                <a:latin typeface="Cambria" pitchFamily="18" charset="0"/>
              </a:rPr>
              <a:t>tolerance</a:t>
            </a:r>
          </a:p>
          <a:p>
            <a:pPr algn="just">
              <a:buFont typeface="Wingdings" pitchFamily="2" charset="2"/>
              <a:buChar char="§"/>
            </a:pPr>
            <a:r>
              <a:rPr lang="en-US" dirty="0" smtClean="0">
                <a:solidFill>
                  <a:srgbClr val="0000FF"/>
                </a:solidFill>
                <a:latin typeface="Cambria" pitchFamily="18" charset="0"/>
              </a:rPr>
              <a:t>C)Having uniform and </a:t>
            </a:r>
            <a:r>
              <a:rPr lang="en-US" dirty="0">
                <a:solidFill>
                  <a:srgbClr val="0000FF"/>
                </a:solidFill>
                <a:latin typeface="Cambria" pitchFamily="18" charset="0"/>
              </a:rPr>
              <a:t>stable biochemical characteristics</a:t>
            </a:r>
            <a:r>
              <a:rPr lang="en-US" dirty="0" smtClean="0">
                <a:solidFill>
                  <a:srgbClr val="0000FF"/>
                </a:solidFill>
                <a:latin typeface="Cambria" pitchFamily="18" charset="0"/>
              </a:rPr>
              <a:t>.</a:t>
            </a:r>
          </a:p>
          <a:p>
            <a:pPr algn="just">
              <a:buFont typeface="Wingdings" pitchFamily="2" charset="2"/>
              <a:buChar char="§"/>
              <a:tabLst>
                <a:tab pos="539750" algn="l"/>
              </a:tabLst>
            </a:pPr>
            <a:r>
              <a:rPr lang="en-US" dirty="0" smtClean="0">
                <a:solidFill>
                  <a:srgbClr val="FF0066"/>
                </a:solidFill>
                <a:latin typeface="Cambria" pitchFamily="18" charset="0"/>
              </a:rPr>
              <a:t>D)Capable </a:t>
            </a:r>
            <a:r>
              <a:rPr lang="en-US" dirty="0">
                <a:solidFill>
                  <a:srgbClr val="FF0066"/>
                </a:solidFill>
                <a:latin typeface="Cambria" pitchFamily="18" charset="0"/>
              </a:rPr>
              <a:t>of growing rapidly and </a:t>
            </a:r>
            <a:r>
              <a:rPr lang="en-US" dirty="0" smtClean="0">
                <a:solidFill>
                  <a:srgbClr val="FF0066"/>
                </a:solidFill>
                <a:latin typeface="Cambria" pitchFamily="18" charset="0"/>
              </a:rPr>
              <a:t>vigorously </a:t>
            </a:r>
            <a:r>
              <a:rPr lang="en-US" dirty="0">
                <a:solidFill>
                  <a:srgbClr val="FF0066"/>
                </a:solidFill>
                <a:latin typeface="Cambria" pitchFamily="18" charset="0"/>
              </a:rPr>
              <a:t>in fermentation </a:t>
            </a:r>
            <a:r>
              <a:rPr lang="en-US" dirty="0" smtClean="0">
                <a:solidFill>
                  <a:srgbClr val="FF0066"/>
                </a:solidFill>
                <a:latin typeface="Cambria" pitchFamily="18" charset="0"/>
              </a:rPr>
              <a:t>medium</a:t>
            </a:r>
          </a:p>
          <a:p>
            <a:pPr algn="just">
              <a:buFont typeface="Wingdings" pitchFamily="2" charset="2"/>
              <a:buChar char="§"/>
              <a:tabLst>
                <a:tab pos="539750" algn="l"/>
              </a:tabLst>
            </a:pPr>
            <a:r>
              <a:rPr lang="en-US" dirty="0" smtClean="0">
                <a:solidFill>
                  <a:srgbClr val="0000FF"/>
                </a:solidFill>
                <a:latin typeface="Cambria" pitchFamily="18" charset="0"/>
              </a:rPr>
              <a:t>Selected </a:t>
            </a:r>
            <a:r>
              <a:rPr lang="en-US" dirty="0">
                <a:solidFill>
                  <a:srgbClr val="0000FF"/>
                </a:solidFill>
                <a:latin typeface="Cambria" pitchFamily="18" charset="0"/>
              </a:rPr>
              <a:t>strains of </a:t>
            </a:r>
            <a:r>
              <a:rPr lang="en-US" b="1" i="1" dirty="0">
                <a:solidFill>
                  <a:srgbClr val="FF0000"/>
                </a:solidFill>
                <a:latin typeface="Cambria" pitchFamily="18" charset="0"/>
              </a:rPr>
              <a:t>Saccharomyces </a:t>
            </a:r>
            <a:r>
              <a:rPr lang="en-US" b="1" i="1" dirty="0" err="1">
                <a:solidFill>
                  <a:srgbClr val="FF0000"/>
                </a:solidFill>
                <a:latin typeface="Cambria" pitchFamily="18" charset="0"/>
              </a:rPr>
              <a:t>cerevisiae</a:t>
            </a:r>
            <a:r>
              <a:rPr lang="en-US" dirty="0">
                <a:solidFill>
                  <a:srgbClr val="FF0000"/>
                </a:solidFill>
                <a:latin typeface="Cambria" pitchFamily="18" charset="0"/>
              </a:rPr>
              <a:t> </a:t>
            </a:r>
            <a:r>
              <a:rPr lang="en-US" dirty="0">
                <a:solidFill>
                  <a:srgbClr val="0000FF"/>
                </a:solidFill>
                <a:latin typeface="Cambria" pitchFamily="18" charset="0"/>
              </a:rPr>
              <a:t>are most </a:t>
            </a:r>
            <a:r>
              <a:rPr lang="en-US" dirty="0" smtClean="0">
                <a:solidFill>
                  <a:srgbClr val="0000FF"/>
                </a:solidFill>
                <a:latin typeface="Cambria" pitchFamily="18" charset="0"/>
              </a:rPr>
              <a:t>commonly used. However, other yeast like </a:t>
            </a:r>
            <a:r>
              <a:rPr lang="en-US" dirty="0" err="1" smtClean="0">
                <a:solidFill>
                  <a:srgbClr val="FF0066"/>
                </a:solidFill>
                <a:latin typeface="Cambria" pitchFamily="18" charset="0"/>
              </a:rPr>
              <a:t>S</a:t>
            </a:r>
            <a:r>
              <a:rPr lang="en-US" b="1" i="1" dirty="0" err="1" smtClean="0">
                <a:solidFill>
                  <a:srgbClr val="FF0066"/>
                </a:solidFill>
                <a:latin typeface="Cambria" pitchFamily="18" charset="0"/>
              </a:rPr>
              <a:t>chizosaccharomyces</a:t>
            </a:r>
            <a:r>
              <a:rPr lang="en-US" b="1" i="1" dirty="0" smtClean="0">
                <a:solidFill>
                  <a:srgbClr val="FF0066"/>
                </a:solidFill>
                <a:latin typeface="Cambria" pitchFamily="18" charset="0"/>
              </a:rPr>
              <a:t> </a:t>
            </a:r>
            <a:r>
              <a:rPr lang="en-US" b="1" i="1" dirty="0" err="1" smtClean="0">
                <a:solidFill>
                  <a:srgbClr val="FF0066"/>
                </a:solidFill>
                <a:latin typeface="Cambria" pitchFamily="18" charset="0"/>
              </a:rPr>
              <a:t>pombe</a:t>
            </a:r>
            <a:r>
              <a:rPr lang="en-US" b="1" i="1" dirty="0">
                <a:solidFill>
                  <a:srgbClr val="FF0066"/>
                </a:solidFill>
                <a:latin typeface="Cambria" pitchFamily="18" charset="0"/>
              </a:rPr>
              <a:t>, Saccharomyces </a:t>
            </a:r>
            <a:r>
              <a:rPr lang="en-US" b="1" i="1" dirty="0" err="1">
                <a:solidFill>
                  <a:srgbClr val="FF0066"/>
                </a:solidFill>
                <a:latin typeface="Cambria" pitchFamily="18" charset="0"/>
              </a:rPr>
              <a:t>anamensis</a:t>
            </a:r>
            <a:r>
              <a:rPr lang="en-US" b="1" i="1" dirty="0">
                <a:solidFill>
                  <a:srgbClr val="0000FF"/>
                </a:solidFill>
                <a:latin typeface="Cambria" pitchFamily="18" charset="0"/>
              </a:rPr>
              <a:t>, Candida </a:t>
            </a:r>
            <a:r>
              <a:rPr lang="en-US" dirty="0">
                <a:solidFill>
                  <a:srgbClr val="0000FF"/>
                </a:solidFill>
                <a:latin typeface="Cambria" pitchFamily="18" charset="0"/>
              </a:rPr>
              <a:t>yeast may also be used under certain conditions.</a:t>
            </a:r>
            <a:endParaRPr lang="en-IN" dirty="0">
              <a:solidFill>
                <a:srgbClr val="0000FF"/>
              </a:solidFill>
              <a:latin typeface="Cambria" pitchFamily="18" charset="0"/>
            </a:endParaRPr>
          </a:p>
          <a:p>
            <a:pPr marL="0" indent="0" algn="just">
              <a:buClr>
                <a:srgbClr val="FF0000"/>
              </a:buClr>
              <a:buFont typeface="Wingdings" pitchFamily="2" charset="2"/>
              <a:buChar char="q"/>
            </a:pPr>
            <a:endParaRPr lang="en-IN" dirty="0"/>
          </a:p>
          <a:p>
            <a:pPr marL="0" indent="0"/>
            <a:endParaRPr lang="en-I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a:bodyPr>
          <a:lstStyle/>
          <a:p>
            <a:pPr marL="0" indent="0">
              <a:buClr>
                <a:srgbClr val="FF0000"/>
              </a:buClr>
              <a:buNone/>
            </a:pPr>
            <a:r>
              <a:rPr lang="en-US" b="1" dirty="0">
                <a:solidFill>
                  <a:srgbClr val="FF0066"/>
                </a:solidFill>
              </a:rPr>
              <a:t>2</a:t>
            </a:r>
            <a:r>
              <a:rPr lang="en-US" b="1" dirty="0">
                <a:solidFill>
                  <a:srgbClr val="FF0066"/>
                </a:solidFill>
                <a:latin typeface="Cambria" pitchFamily="18" charset="0"/>
              </a:rPr>
              <a:t>. </a:t>
            </a:r>
            <a:r>
              <a:rPr lang="en-US" b="1" u="sng" dirty="0">
                <a:solidFill>
                  <a:srgbClr val="FF0066"/>
                </a:solidFill>
                <a:latin typeface="Cambria" pitchFamily="18" charset="0"/>
              </a:rPr>
              <a:t>PREPARATION OF INOCULUM (YEAST </a:t>
            </a:r>
            <a:r>
              <a:rPr lang="en-US" b="1" u="sng" dirty="0" smtClean="0">
                <a:solidFill>
                  <a:srgbClr val="FF0066"/>
                </a:solidFill>
                <a:latin typeface="Cambria" pitchFamily="18" charset="0"/>
              </a:rPr>
              <a:t>CULTURE) </a:t>
            </a:r>
          </a:p>
          <a:p>
            <a:pPr algn="just">
              <a:buFont typeface="Wingdings" pitchFamily="2" charset="2"/>
              <a:buChar char="§"/>
            </a:pPr>
            <a:r>
              <a:rPr lang="en-US" dirty="0" smtClean="0">
                <a:solidFill>
                  <a:srgbClr val="FF0000"/>
                </a:solidFill>
                <a:latin typeface="Cambria" pitchFamily="18" charset="0"/>
              </a:rPr>
              <a:t>Large </a:t>
            </a:r>
            <a:r>
              <a:rPr lang="en-US" dirty="0">
                <a:solidFill>
                  <a:srgbClr val="FF0000"/>
                </a:solidFill>
                <a:latin typeface="Cambria" pitchFamily="18" charset="0"/>
              </a:rPr>
              <a:t>amount of yeast culture is required in industrial production of ethyl alcohol. The average amount of </a:t>
            </a:r>
            <a:r>
              <a:rPr lang="en-US" dirty="0" err="1">
                <a:solidFill>
                  <a:srgbClr val="FF0000"/>
                </a:solidFill>
                <a:latin typeface="Cambria" pitchFamily="18" charset="0"/>
              </a:rPr>
              <a:t>inoculum</a:t>
            </a:r>
            <a:r>
              <a:rPr lang="en-US" dirty="0">
                <a:solidFill>
                  <a:srgbClr val="FF0000"/>
                </a:solidFill>
                <a:latin typeface="Cambria" pitchFamily="18" charset="0"/>
              </a:rPr>
              <a:t> used for inoculation of fermentation medium is 4 % volume-by-volume. </a:t>
            </a:r>
            <a:endParaRPr lang="en-US" dirty="0" smtClean="0">
              <a:solidFill>
                <a:srgbClr val="FF0000"/>
              </a:solidFill>
              <a:latin typeface="Cambria" pitchFamily="18" charset="0"/>
            </a:endParaRPr>
          </a:p>
          <a:p>
            <a:pPr algn="just">
              <a:buFont typeface="Wingdings" pitchFamily="2" charset="2"/>
              <a:buChar char="§"/>
            </a:pPr>
            <a:r>
              <a:rPr lang="en-US" dirty="0" smtClean="0">
                <a:solidFill>
                  <a:srgbClr val="0000FF"/>
                </a:solidFill>
                <a:latin typeface="Cambria" pitchFamily="18" charset="0"/>
              </a:rPr>
              <a:t>The </a:t>
            </a:r>
            <a:r>
              <a:rPr lang="en-US" dirty="0">
                <a:solidFill>
                  <a:srgbClr val="0000FF"/>
                </a:solidFill>
                <a:latin typeface="Cambria" pitchFamily="18" charset="0"/>
              </a:rPr>
              <a:t>medium used for inoculum preparation is same as that of actual fermentation medium</a:t>
            </a:r>
            <a:r>
              <a:rPr lang="en-US" dirty="0" smtClean="0">
                <a:solidFill>
                  <a:srgbClr val="0000FF"/>
                </a:solidFill>
                <a:latin typeface="Cambria" pitchFamily="18" charset="0"/>
              </a:rPr>
              <a:t>.</a:t>
            </a:r>
          </a:p>
          <a:p>
            <a:pPr algn="just">
              <a:buFont typeface="Wingdings" pitchFamily="2" charset="2"/>
              <a:buChar char="§"/>
            </a:pPr>
            <a:r>
              <a:rPr lang="en-US" dirty="0" smtClean="0">
                <a:solidFill>
                  <a:srgbClr val="FF0000"/>
                </a:solidFill>
                <a:latin typeface="Cambria" pitchFamily="18" charset="0"/>
              </a:rPr>
              <a:t>Aeration </a:t>
            </a:r>
            <a:r>
              <a:rPr lang="en-US" dirty="0">
                <a:solidFill>
                  <a:srgbClr val="FF0000"/>
                </a:solidFill>
                <a:latin typeface="Cambria" pitchFamily="18" charset="0"/>
              </a:rPr>
              <a:t>is of benefit in preparing the inoculum, as the purpose is to obtain large no. of yeast cells</a:t>
            </a:r>
            <a:r>
              <a:rPr lang="en-US" dirty="0" smtClean="0">
                <a:solidFill>
                  <a:srgbClr val="FF0000"/>
                </a:solidFill>
                <a:latin typeface="Cambria" pitchFamily="18" charset="0"/>
              </a:rPr>
              <a:t>.</a:t>
            </a:r>
          </a:p>
          <a:p>
            <a:pPr algn="just">
              <a:buFont typeface="Wingdings" pitchFamily="2" charset="2"/>
              <a:buChar char="§"/>
            </a:pPr>
            <a:r>
              <a:rPr lang="en-US" dirty="0" smtClean="0">
                <a:latin typeface="Cambria" pitchFamily="18" charset="0"/>
              </a:rPr>
              <a:t>Steps </a:t>
            </a:r>
            <a:r>
              <a:rPr lang="en-US" dirty="0">
                <a:latin typeface="Cambria" pitchFamily="18" charset="0"/>
              </a:rPr>
              <a:t>involved in building up of inoculum </a:t>
            </a:r>
            <a:r>
              <a:rPr lang="en-US" dirty="0" smtClean="0">
                <a:latin typeface="Cambria" pitchFamily="18" charset="0"/>
              </a:rPr>
              <a:t>are</a:t>
            </a:r>
          </a:p>
          <a:p>
            <a:pPr algn="just">
              <a:buFont typeface="Wingdings" pitchFamily="2" charset="2"/>
              <a:buChar char="§"/>
            </a:pPr>
            <a:r>
              <a:rPr lang="en-US" dirty="0" smtClean="0">
                <a:solidFill>
                  <a:srgbClr val="FF0000"/>
                </a:solidFill>
                <a:latin typeface="Cambria" pitchFamily="18" charset="0"/>
              </a:rPr>
              <a:t>A)10 </a:t>
            </a:r>
            <a:r>
              <a:rPr lang="en-US" dirty="0">
                <a:solidFill>
                  <a:srgbClr val="FF0000"/>
                </a:solidFill>
                <a:latin typeface="Cambria" pitchFamily="18" charset="0"/>
              </a:rPr>
              <a:t>ml of sterile medium in a test tube is inoculated with pure culture of yeast and tube incubated at 28 to 30 </a:t>
            </a:r>
            <a:r>
              <a:rPr lang="en-US" baseline="30000" dirty="0">
                <a:solidFill>
                  <a:srgbClr val="FF0000"/>
                </a:solidFill>
                <a:latin typeface="Cambria" pitchFamily="18" charset="0"/>
              </a:rPr>
              <a:t>0</a:t>
            </a:r>
            <a:r>
              <a:rPr lang="en-US" dirty="0">
                <a:solidFill>
                  <a:srgbClr val="FF0000"/>
                </a:solidFill>
                <a:latin typeface="Cambria" pitchFamily="18" charset="0"/>
              </a:rPr>
              <a:t>C for a suitable </a:t>
            </a:r>
            <a:r>
              <a:rPr lang="en-US" dirty="0" smtClean="0">
                <a:solidFill>
                  <a:srgbClr val="FF0000"/>
                </a:solidFill>
                <a:latin typeface="Cambria" pitchFamily="18" charset="0"/>
              </a:rPr>
              <a:t>period.</a:t>
            </a:r>
          </a:p>
          <a:p>
            <a:pPr algn="just">
              <a:buFont typeface="Wingdings" pitchFamily="2" charset="2"/>
              <a:buChar char="§"/>
            </a:pPr>
            <a:endParaRPr lang="en-IN" dirty="0"/>
          </a:p>
          <a:p>
            <a:pPr marL="0" indent="0" algn="just"/>
            <a:endParaRPr lang="en-IN"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just">
              <a:buFont typeface="Wingdings" pitchFamily="2" charset="2"/>
              <a:buChar char="§"/>
            </a:pPr>
            <a:r>
              <a:rPr lang="en-US" dirty="0">
                <a:solidFill>
                  <a:srgbClr val="0000FF"/>
                </a:solidFill>
                <a:latin typeface="Cambria" pitchFamily="18" charset="0"/>
              </a:rPr>
              <a:t>B)The tube culture is transferred to a flask containing 200 ml of sterile medium. Flask is incubated at 28 to </a:t>
            </a:r>
            <a:r>
              <a:rPr lang="en-US" dirty="0" smtClean="0">
                <a:solidFill>
                  <a:srgbClr val="0000FF"/>
                </a:solidFill>
                <a:latin typeface="Cambria" pitchFamily="18" charset="0"/>
              </a:rPr>
              <a:t>30 </a:t>
            </a:r>
            <a:r>
              <a:rPr lang="en-US" baseline="30000" dirty="0">
                <a:solidFill>
                  <a:srgbClr val="0000FF"/>
                </a:solidFill>
                <a:latin typeface="Cambria" pitchFamily="18" charset="0"/>
              </a:rPr>
              <a:t>0</a:t>
            </a:r>
            <a:r>
              <a:rPr lang="en-US" dirty="0">
                <a:solidFill>
                  <a:srgbClr val="0000FF"/>
                </a:solidFill>
                <a:latin typeface="Cambria" pitchFamily="18" charset="0"/>
              </a:rPr>
              <a:t>C to obtain sufficient cell mass. </a:t>
            </a:r>
            <a:endParaRPr lang="en-IN" dirty="0">
              <a:solidFill>
                <a:srgbClr val="0000FF"/>
              </a:solidFill>
              <a:latin typeface="Cambria" pitchFamily="18" charset="0"/>
            </a:endParaRPr>
          </a:p>
          <a:p>
            <a:pPr algn="just">
              <a:buFont typeface="Wingdings" pitchFamily="2" charset="2"/>
              <a:buChar char="§"/>
            </a:pPr>
            <a:r>
              <a:rPr lang="en-US" dirty="0" smtClean="0">
                <a:solidFill>
                  <a:srgbClr val="FF0066"/>
                </a:solidFill>
                <a:latin typeface="Cambria" pitchFamily="18" charset="0"/>
              </a:rPr>
              <a:t>C)The </a:t>
            </a:r>
            <a:r>
              <a:rPr lang="en-US" dirty="0">
                <a:solidFill>
                  <a:srgbClr val="FF0066"/>
                </a:solidFill>
                <a:latin typeface="Cambria" pitchFamily="18" charset="0"/>
              </a:rPr>
              <a:t>flask culture is transferred to a suitable glass container containing about 4 lit of sterile medium and incubated at 28 to </a:t>
            </a:r>
            <a:r>
              <a:rPr lang="en-US" dirty="0" smtClean="0">
                <a:solidFill>
                  <a:srgbClr val="FF0066"/>
                </a:solidFill>
                <a:latin typeface="Cambria" pitchFamily="18" charset="0"/>
              </a:rPr>
              <a:t>30</a:t>
            </a:r>
            <a:r>
              <a:rPr lang="en-US" baseline="30000" dirty="0" smtClean="0">
                <a:solidFill>
                  <a:srgbClr val="FF0066"/>
                </a:solidFill>
                <a:latin typeface="Cambria" pitchFamily="18" charset="0"/>
              </a:rPr>
              <a:t>0</a:t>
            </a:r>
            <a:r>
              <a:rPr lang="en-US" dirty="0" smtClean="0">
                <a:solidFill>
                  <a:srgbClr val="FF0066"/>
                </a:solidFill>
                <a:latin typeface="Cambria" pitchFamily="18" charset="0"/>
              </a:rPr>
              <a:t>C.</a:t>
            </a:r>
          </a:p>
          <a:p>
            <a:pPr algn="just">
              <a:buFont typeface="Wingdings" pitchFamily="2" charset="2"/>
              <a:buChar char="§"/>
            </a:pPr>
            <a:r>
              <a:rPr lang="en-US" dirty="0" smtClean="0">
                <a:solidFill>
                  <a:srgbClr val="0000FF"/>
                </a:solidFill>
                <a:latin typeface="Cambria" pitchFamily="18" charset="0"/>
              </a:rPr>
              <a:t>D)Finally </a:t>
            </a:r>
            <a:r>
              <a:rPr lang="en-US" dirty="0">
                <a:solidFill>
                  <a:srgbClr val="0000FF"/>
                </a:solidFill>
                <a:latin typeface="Cambria" pitchFamily="18" charset="0"/>
              </a:rPr>
              <a:t>this culture is used to inoculate a small tank containing about 10-40 gallons of sterile medium. </a:t>
            </a:r>
            <a:endParaRPr lang="en-US" dirty="0" smtClean="0">
              <a:solidFill>
                <a:srgbClr val="0000FF"/>
              </a:solidFill>
              <a:latin typeface="Cambria" pitchFamily="18" charset="0"/>
            </a:endParaRPr>
          </a:p>
          <a:p>
            <a:pPr algn="just">
              <a:buFont typeface="Wingdings" pitchFamily="2" charset="2"/>
              <a:buChar char="§"/>
            </a:pPr>
            <a:r>
              <a:rPr lang="en-US" dirty="0" smtClean="0">
                <a:solidFill>
                  <a:srgbClr val="FF0000"/>
                </a:solidFill>
                <a:latin typeface="Cambria" pitchFamily="18" charset="0"/>
              </a:rPr>
              <a:t>After </a:t>
            </a:r>
            <a:r>
              <a:rPr lang="en-US" dirty="0">
                <a:solidFill>
                  <a:srgbClr val="FF0000"/>
                </a:solidFill>
                <a:latin typeface="Cambria" pitchFamily="18" charset="0"/>
              </a:rPr>
              <a:t>incubation, the inoculum is used to inoculate the fermentation medium in </a:t>
            </a:r>
            <a:r>
              <a:rPr lang="en-US" dirty="0" smtClean="0">
                <a:solidFill>
                  <a:srgbClr val="FF0000"/>
                </a:solidFill>
                <a:latin typeface="Cambria" pitchFamily="18" charset="0"/>
              </a:rPr>
              <a:t>fermenter.</a:t>
            </a:r>
          </a:p>
          <a:p>
            <a:endParaRPr lang="en-IN" dirty="0">
              <a:latin typeface="Cambria"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07504" y="116632"/>
            <a:ext cx="9036496" cy="6552728"/>
          </a:xfrm>
        </p:spPr>
        <p:txBody>
          <a:bodyPr>
            <a:normAutofit fontScale="92500" lnSpcReduction="10000"/>
          </a:bodyPr>
          <a:lstStyle/>
          <a:p>
            <a:pPr marL="0" indent="0" algn="just">
              <a:buClr>
                <a:srgbClr val="FF0000"/>
              </a:buClr>
              <a:buNone/>
            </a:pPr>
            <a:r>
              <a:rPr lang="en-US" b="1" dirty="0">
                <a:solidFill>
                  <a:srgbClr val="FF0066"/>
                </a:solidFill>
                <a:latin typeface="Cambria" pitchFamily="18" charset="0"/>
              </a:rPr>
              <a:t>3) </a:t>
            </a:r>
            <a:r>
              <a:rPr lang="en-US" b="1" u="sng" dirty="0">
                <a:solidFill>
                  <a:srgbClr val="FF0066"/>
                </a:solidFill>
                <a:latin typeface="Cambria" pitchFamily="18" charset="0"/>
              </a:rPr>
              <a:t>PREPARATION OF FERMENTATION MEDIUM-</a:t>
            </a:r>
            <a:r>
              <a:rPr lang="en-US" b="1" dirty="0">
                <a:solidFill>
                  <a:srgbClr val="FF0066"/>
                </a:solidFill>
                <a:latin typeface="Cambria" pitchFamily="18" charset="0"/>
              </a:rPr>
              <a:t>  </a:t>
            </a:r>
          </a:p>
          <a:p>
            <a:pPr algn="just">
              <a:buFont typeface="Wingdings" pitchFamily="2" charset="2"/>
              <a:buChar char="§"/>
            </a:pPr>
            <a:r>
              <a:rPr lang="en-US" b="1" dirty="0"/>
              <a:t> </a:t>
            </a:r>
            <a:r>
              <a:rPr lang="en-US" dirty="0">
                <a:solidFill>
                  <a:srgbClr val="FF0000"/>
                </a:solidFill>
                <a:latin typeface="Cambria" pitchFamily="18" charset="0"/>
              </a:rPr>
              <a:t>Black strap molasses is the principal source of alcohol. This is the syrup that is left after the recovery of crystalline sugar from the concentrated juice of sugar cane. It usually contains 48 to 55 % sugar, mainly sucrose. </a:t>
            </a:r>
            <a:endParaRPr lang="en-IN" dirty="0">
              <a:solidFill>
                <a:srgbClr val="FF0000"/>
              </a:solidFill>
              <a:latin typeface="Cambria" pitchFamily="18" charset="0"/>
            </a:endParaRPr>
          </a:p>
          <a:p>
            <a:pPr algn="just">
              <a:buFont typeface="Wingdings" pitchFamily="2" charset="2"/>
              <a:buChar char="§"/>
            </a:pPr>
            <a:r>
              <a:rPr lang="en-US" dirty="0">
                <a:latin typeface="Cambria" pitchFamily="18" charset="0"/>
              </a:rPr>
              <a:t> To prepare fermentation medium molasses are diluted to a sugar concentration 10 to 18 % (usually 12 %)by adding required quantity of water</a:t>
            </a:r>
            <a:r>
              <a:rPr lang="en-US" dirty="0" smtClean="0">
                <a:latin typeface="Cambria" pitchFamily="18" charset="0"/>
              </a:rPr>
              <a:t>.</a:t>
            </a:r>
          </a:p>
          <a:p>
            <a:pPr algn="just">
              <a:buFont typeface="Wingdings" pitchFamily="2" charset="2"/>
              <a:buChar char="§"/>
            </a:pPr>
            <a:r>
              <a:rPr lang="en-US" dirty="0">
                <a:solidFill>
                  <a:srgbClr val="FF0000"/>
                </a:solidFill>
                <a:latin typeface="Cambria" pitchFamily="18" charset="0"/>
              </a:rPr>
              <a:t>Higher sugar concentration adversely reacts on yeast and alcohol produced may inhibit the action of yeast with consequences that fermentation time is prolonged. The use of low concentration of sugar is uneconomic.</a:t>
            </a:r>
          </a:p>
          <a:p>
            <a:pPr algn="just">
              <a:buFont typeface="Wingdings" pitchFamily="2" charset="2"/>
              <a:buChar char="§"/>
            </a:pPr>
            <a:endParaRPr lang="en-IN" dirty="0">
              <a:latin typeface="Cambria" pitchFamily="18" charset="0"/>
            </a:endParaRPr>
          </a:p>
        </p:txBody>
      </p:sp>
    </p:spTree>
    <p:extLst>
      <p:ext uri="{BB962C8B-B14F-4D97-AF65-F5344CB8AC3E}">
        <p14:creationId xmlns:p14="http://schemas.microsoft.com/office/powerpoint/2010/main" val="308273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algn="just">
              <a:buFont typeface="Wingdings" pitchFamily="2" charset="2"/>
              <a:buChar char="§"/>
            </a:pPr>
            <a:r>
              <a:rPr lang="en-US" dirty="0" smtClean="0">
                <a:solidFill>
                  <a:srgbClr val="0000FF"/>
                </a:solidFill>
                <a:latin typeface="Cambria" pitchFamily="18" charset="0"/>
              </a:rPr>
              <a:t>Molasses </a:t>
            </a:r>
            <a:r>
              <a:rPr lang="en-US" dirty="0">
                <a:solidFill>
                  <a:srgbClr val="0000FF"/>
                </a:solidFill>
                <a:latin typeface="Cambria" pitchFamily="18" charset="0"/>
              </a:rPr>
              <a:t>generally contain most of the nutrient substances for yeast but </a:t>
            </a:r>
            <a:r>
              <a:rPr lang="en-US" dirty="0" smtClean="0">
                <a:solidFill>
                  <a:srgbClr val="0000FF"/>
                </a:solidFill>
                <a:latin typeface="Cambria" pitchFamily="18" charset="0"/>
              </a:rPr>
              <a:t>ammonium </a:t>
            </a:r>
            <a:r>
              <a:rPr lang="en-US" dirty="0" err="1">
                <a:solidFill>
                  <a:srgbClr val="0000FF"/>
                </a:solidFill>
                <a:latin typeface="Cambria" pitchFamily="18" charset="0"/>
              </a:rPr>
              <a:t>sulphate</a:t>
            </a:r>
            <a:r>
              <a:rPr lang="en-US" dirty="0">
                <a:solidFill>
                  <a:srgbClr val="0000FF"/>
                </a:solidFill>
                <a:latin typeface="Cambria" pitchFamily="18" charset="0"/>
              </a:rPr>
              <a:t> or phosphates may be added to the fermentation medium to supply deficiencies of nitrogen and phosphorus</a:t>
            </a:r>
            <a:r>
              <a:rPr lang="en-US" dirty="0" smtClean="0">
                <a:latin typeface="Cambria" pitchFamily="18" charset="0"/>
              </a:rPr>
              <a:t>.</a:t>
            </a:r>
          </a:p>
          <a:p>
            <a:pPr algn="just">
              <a:buFont typeface="Wingdings" pitchFamily="2" charset="2"/>
              <a:buChar char="§"/>
            </a:pPr>
            <a:r>
              <a:rPr lang="en-US" dirty="0" smtClean="0">
                <a:solidFill>
                  <a:srgbClr val="FF0066"/>
                </a:solidFill>
                <a:latin typeface="Cambria" pitchFamily="18" charset="0"/>
              </a:rPr>
              <a:t>The </a:t>
            </a:r>
            <a:r>
              <a:rPr lang="en-US" dirty="0">
                <a:solidFill>
                  <a:srgbClr val="FF0066"/>
                </a:solidFill>
                <a:latin typeface="Cambria" pitchFamily="18" charset="0"/>
              </a:rPr>
              <a:t>pH of the fermentation medium is adjusted to 4.8 to 5.5 by using  H</a:t>
            </a:r>
            <a:r>
              <a:rPr lang="en-US" baseline="-25000" dirty="0">
                <a:solidFill>
                  <a:srgbClr val="FF0066"/>
                </a:solidFill>
                <a:latin typeface="Cambria" pitchFamily="18" charset="0"/>
              </a:rPr>
              <a:t>2</a:t>
            </a:r>
            <a:r>
              <a:rPr lang="en-US" dirty="0">
                <a:solidFill>
                  <a:srgbClr val="FF0066"/>
                </a:solidFill>
                <a:latin typeface="Cambria" pitchFamily="18" charset="0"/>
              </a:rPr>
              <a:t>SO</a:t>
            </a:r>
            <a:r>
              <a:rPr lang="en-US" baseline="-25000" dirty="0">
                <a:solidFill>
                  <a:srgbClr val="FF0066"/>
                </a:solidFill>
                <a:latin typeface="Cambria" pitchFamily="18" charset="0"/>
              </a:rPr>
              <a:t>4</a:t>
            </a:r>
            <a:r>
              <a:rPr lang="en-US" dirty="0">
                <a:solidFill>
                  <a:srgbClr val="FF0066"/>
                </a:solidFill>
                <a:latin typeface="Cambria" pitchFamily="18" charset="0"/>
              </a:rPr>
              <a:t>  or lactic acid. Lactic acid bacteria can also be grown for pH adjustment</a:t>
            </a:r>
            <a:r>
              <a:rPr lang="en-US" dirty="0" smtClean="0">
                <a:solidFill>
                  <a:srgbClr val="FF0066"/>
                </a:solidFill>
                <a:latin typeface="Cambria" pitchFamily="18" charset="0"/>
              </a:rPr>
              <a:t>.</a:t>
            </a:r>
          </a:p>
          <a:p>
            <a:pPr algn="just">
              <a:buFont typeface="Wingdings" pitchFamily="2" charset="2"/>
              <a:buChar char="§"/>
            </a:pPr>
            <a:r>
              <a:rPr lang="en-US" dirty="0">
                <a:solidFill>
                  <a:srgbClr val="0000FF"/>
                </a:solidFill>
                <a:latin typeface="Cambria" pitchFamily="18" charset="0"/>
              </a:rPr>
              <a:t>Due to acidic pH, medium usually does not get contaminated by bacteria</a:t>
            </a:r>
            <a:r>
              <a:rPr lang="en-US" dirty="0" smtClean="0">
                <a:solidFill>
                  <a:srgbClr val="0000FF"/>
                </a:solidFill>
                <a:latin typeface="Cambria" pitchFamily="18" charset="0"/>
              </a:rPr>
              <a:t>. Therefore</a:t>
            </a:r>
            <a:r>
              <a:rPr lang="en-US" dirty="0">
                <a:solidFill>
                  <a:srgbClr val="0000FF"/>
                </a:solidFill>
                <a:latin typeface="Cambria" pitchFamily="18" charset="0"/>
              </a:rPr>
              <a:t>, usually fermentation medium is not sterilized but however, pasteurization of fermentation medium may be practiced.</a:t>
            </a:r>
          </a:p>
          <a:p>
            <a:pPr algn="just">
              <a:buFont typeface="Wingdings" pitchFamily="2" charset="2"/>
              <a:buChar char="§"/>
            </a:pPr>
            <a:endParaRPr lang="en-IN" dirty="0">
              <a:solidFill>
                <a:srgbClr val="FF0066"/>
              </a:solidFill>
              <a:latin typeface="Cambria" pitchFamily="18" charset="0"/>
            </a:endParaRPr>
          </a:p>
          <a:p>
            <a:pPr marL="0" indent="0">
              <a:buClr>
                <a:srgbClr val="FF0000"/>
              </a:buClr>
              <a:buFont typeface="Wingdings" pitchFamily="2" charset="2"/>
              <a:buChar char="q"/>
            </a:pPr>
            <a:endParaRPr lang="en-IN" dirty="0"/>
          </a:p>
          <a:p>
            <a:pPr marL="0" indent="0"/>
            <a:endParaRPr lang="en-IN"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pPr marL="0" indent="0" algn="just">
              <a:buClr>
                <a:srgbClr val="FF0000"/>
              </a:buClr>
              <a:buNone/>
            </a:pPr>
            <a:r>
              <a:rPr lang="en-US" b="1" dirty="0" smtClean="0">
                <a:solidFill>
                  <a:srgbClr val="FF0000"/>
                </a:solidFill>
                <a:latin typeface="Cambria" pitchFamily="18" charset="0"/>
              </a:rPr>
              <a:t>4) </a:t>
            </a:r>
            <a:r>
              <a:rPr lang="en-US" b="1" u="sng" dirty="0" smtClean="0">
                <a:solidFill>
                  <a:srgbClr val="FF0000"/>
                </a:solidFill>
                <a:latin typeface="Cambria" pitchFamily="18" charset="0"/>
              </a:rPr>
              <a:t>FERMENTATION CONDITIONS</a:t>
            </a:r>
            <a:r>
              <a:rPr lang="en-US" dirty="0">
                <a:solidFill>
                  <a:srgbClr val="FF0000"/>
                </a:solidFill>
                <a:latin typeface="Cambria" pitchFamily="18" charset="0"/>
              </a:rPr>
              <a:t> </a:t>
            </a:r>
            <a:r>
              <a:rPr lang="en-US" dirty="0" smtClean="0">
                <a:solidFill>
                  <a:srgbClr val="FF0000"/>
                </a:solidFill>
                <a:latin typeface="Cambria" pitchFamily="18" charset="0"/>
              </a:rPr>
              <a:t>- </a:t>
            </a:r>
          </a:p>
          <a:p>
            <a:pPr marL="0" indent="0" algn="just">
              <a:buClr>
                <a:srgbClr val="FF0000"/>
              </a:buClr>
              <a:buNone/>
            </a:pPr>
            <a:r>
              <a:rPr lang="en-US" dirty="0" smtClean="0">
                <a:solidFill>
                  <a:srgbClr val="C00000"/>
                </a:solidFill>
                <a:latin typeface="Cambria" pitchFamily="18" charset="0"/>
              </a:rPr>
              <a:t>	Following fermentation conditions are carefully controlled to obtain maximum yield.</a:t>
            </a:r>
          </a:p>
          <a:p>
            <a:pPr algn="just">
              <a:buFont typeface="Wingdings" pitchFamily="2" charset="2"/>
              <a:buChar char="§"/>
            </a:pPr>
            <a:r>
              <a:rPr lang="en-US" b="1" u="sng" dirty="0" smtClean="0">
                <a:solidFill>
                  <a:srgbClr val="0000FF"/>
                </a:solidFill>
                <a:latin typeface="Cambria" pitchFamily="18" charset="0"/>
              </a:rPr>
              <a:t>Temperature</a:t>
            </a:r>
            <a:r>
              <a:rPr lang="en-US" dirty="0" smtClean="0">
                <a:solidFill>
                  <a:srgbClr val="0000FF"/>
                </a:solidFill>
                <a:latin typeface="Cambria" pitchFamily="18" charset="0"/>
              </a:rPr>
              <a:t>-An optimum temp of 28-30</a:t>
            </a:r>
            <a:r>
              <a:rPr lang="en-US" baseline="30000" dirty="0" smtClean="0">
                <a:solidFill>
                  <a:srgbClr val="0000FF"/>
                </a:solidFill>
                <a:latin typeface="Cambria" pitchFamily="18" charset="0"/>
              </a:rPr>
              <a:t>0</a:t>
            </a:r>
            <a:r>
              <a:rPr lang="en-US" dirty="0" smtClean="0">
                <a:solidFill>
                  <a:srgbClr val="0000FF"/>
                </a:solidFill>
                <a:latin typeface="Cambria" pitchFamily="18" charset="0"/>
              </a:rPr>
              <a:t>C is maintained. Temp increases due to heat generation during fermentation. This is controlled by circulating the water through cooling coils. At a temp above 30</a:t>
            </a:r>
            <a:r>
              <a:rPr lang="en-US" baseline="30000" dirty="0" smtClean="0">
                <a:solidFill>
                  <a:srgbClr val="0000FF"/>
                </a:solidFill>
                <a:latin typeface="Cambria" pitchFamily="18" charset="0"/>
              </a:rPr>
              <a:t>0</a:t>
            </a:r>
            <a:r>
              <a:rPr lang="en-US" dirty="0" smtClean="0">
                <a:solidFill>
                  <a:srgbClr val="0000FF"/>
                </a:solidFill>
                <a:latin typeface="Cambria" pitchFamily="18" charset="0"/>
              </a:rPr>
              <a:t>C alcohol evaporates rapidly and also favors the growth of bacterial contaminants.</a:t>
            </a:r>
          </a:p>
          <a:p>
            <a:pPr algn="just">
              <a:buFont typeface="Wingdings" pitchFamily="2" charset="2"/>
              <a:buChar char="§"/>
            </a:pPr>
            <a:r>
              <a:rPr lang="en-US" b="1" u="sng" dirty="0" smtClean="0">
                <a:latin typeface="Cambria" pitchFamily="18" charset="0"/>
              </a:rPr>
              <a:t>pH</a:t>
            </a:r>
            <a:r>
              <a:rPr lang="en-US" dirty="0" smtClean="0">
                <a:latin typeface="Cambria" pitchFamily="18" charset="0"/>
              </a:rPr>
              <a:t>–Fermentation proceeds satisfactorily  at  pH 4.0 to 4.5. This pH favors the growth of yeast and inhibits the growth of bacteria.</a:t>
            </a:r>
          </a:p>
          <a:p>
            <a:pPr algn="just">
              <a:buFont typeface="Wingdings" pitchFamily="2" charset="2"/>
              <a:buChar char="§"/>
            </a:pPr>
            <a:r>
              <a:rPr lang="en-US" dirty="0" smtClean="0">
                <a:solidFill>
                  <a:srgbClr val="FF0066"/>
                </a:solidFill>
                <a:latin typeface="Cambria" pitchFamily="18" charset="0"/>
              </a:rPr>
              <a:t>Higher pH values increases the chances of contamination while lower pH values inhibits alcohol production.</a:t>
            </a:r>
            <a:endParaRPr lang="en-IN" dirty="0" smtClean="0">
              <a:solidFill>
                <a:srgbClr val="FF0066"/>
              </a:solidFill>
              <a:latin typeface="Cambria" pitchFamily="18" charset="0"/>
            </a:endParaRPr>
          </a:p>
          <a:p>
            <a:pPr marL="0" indent="0" algn="just">
              <a:buClr>
                <a:srgbClr val="FF0000"/>
              </a:buClr>
              <a:buFont typeface="Wingdings" pitchFamily="2" charset="2"/>
              <a:buChar char="q"/>
            </a:pPr>
            <a:endParaRPr lang="en-IN" dirty="0"/>
          </a:p>
          <a:p>
            <a:pPr marL="0" indent="0"/>
            <a:endParaRPr lang="en-IN"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237</TotalTime>
  <Words>1615</Words>
  <Application>Microsoft Office PowerPoint</Application>
  <PresentationFormat>On-screen Show (4:3)</PresentationFormat>
  <Paragraphs>159</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ALL</dc:creator>
  <cp:lastModifiedBy>HP</cp:lastModifiedBy>
  <cp:revision>49</cp:revision>
  <dcterms:created xsi:type="dcterms:W3CDTF">2013-03-24T15:58:45Z</dcterms:created>
  <dcterms:modified xsi:type="dcterms:W3CDTF">2021-10-08T06:28:00Z</dcterms:modified>
</cp:coreProperties>
</file>